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72" r:id="rId3"/>
    <p:sldId id="27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e-BY"/>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57ACCA-C93B-4827-B8F5-811D5B40D67C}" type="datetimeFigureOut">
              <a:rPr lang="be-BY" smtClean="0"/>
              <a:t>13.02.2019</a:t>
            </a:fld>
            <a:endParaRPr lang="be-BY"/>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e-BY"/>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e-BY"/>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8B2A3-1DE7-4E1D-943F-58A30E34B2E2}" type="slidenum">
              <a:rPr lang="be-BY" smtClean="0"/>
              <a:t>‹#›</a:t>
            </a:fld>
            <a:endParaRPr lang="be-BY"/>
          </a:p>
        </p:txBody>
      </p:sp>
    </p:spTree>
    <p:extLst>
      <p:ext uri="{BB962C8B-B14F-4D97-AF65-F5344CB8AC3E}">
        <p14:creationId xmlns:p14="http://schemas.microsoft.com/office/powerpoint/2010/main" val="59016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E21FBE7-BCF4-4DDF-8407-477DE9EBA0B3}" type="slidenum">
              <a:rPr lang="en-US" altLang="en-US" smtClean="0"/>
              <a:pPr eaLnBrk="1" hangingPunct="1">
                <a:spcBef>
                  <a:spcPct val="0"/>
                </a:spcBef>
              </a:pPr>
              <a:t>1</a:t>
            </a:fld>
            <a:endParaRPr lang="en-US" alt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61449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TBOS-BT provides flexible programming with many options:</a:t>
            </a:r>
          </a:p>
          <a:p>
            <a:pPr marL="228600" indent="-228600">
              <a:buAutoNum type="arabicPeriod"/>
            </a:pPr>
            <a:r>
              <a:rPr lang="en-US" dirty="0"/>
              <a:t>There are three independent programs.</a:t>
            </a:r>
          </a:p>
          <a:p>
            <a:pPr marL="228600" indent="-228600">
              <a:buAutoNum type="arabicPeriod"/>
            </a:pPr>
            <a:r>
              <a:rPr lang="en-US" dirty="0"/>
              <a:t>Each program can have up to eight start times per day.</a:t>
            </a:r>
          </a:p>
          <a:p>
            <a:pPr marL="228600" indent="-228600">
              <a:buAutoNum type="arabicPeriod"/>
            </a:pPr>
            <a:r>
              <a:rPr lang="en-US" dirty="0"/>
              <a:t>There are four water day options – custom day selection, even or odd days and cyclic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Delay watering from 1 to 14 days, when using a wired RSD Rain Sensor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Monthly seasonal adjust can reduce the number of trips to the controller by allowing you to increase or decrease the program times based on the season.  Time can be set to zero if the program needs to be shut off in the winter months.</a:t>
            </a:r>
          </a:p>
        </p:txBody>
      </p:sp>
      <p:sp>
        <p:nvSpPr>
          <p:cNvPr id="4" name="Slide Number Placeholder 3"/>
          <p:cNvSpPr>
            <a:spLocks noGrp="1"/>
          </p:cNvSpPr>
          <p:nvPr>
            <p:ph type="sldNum" sz="quarter" idx="10"/>
          </p:nvPr>
        </p:nvSpPr>
        <p:spPr/>
        <p:txBody>
          <a:bodyPr/>
          <a:lstStyle/>
          <a:p>
            <a:fld id="{3D3D0FED-18AE-4D7F-BBB4-6F04F7013959}" type="slidenum">
              <a:rPr lang="en-US" smtClean="0"/>
              <a:pPr/>
              <a:t>12</a:t>
            </a:fld>
            <a:endParaRPr lang="en-US"/>
          </a:p>
        </p:txBody>
      </p:sp>
    </p:spTree>
    <p:extLst>
      <p:ext uri="{BB962C8B-B14F-4D97-AF65-F5344CB8AC3E}">
        <p14:creationId xmlns:p14="http://schemas.microsoft.com/office/powerpoint/2010/main" val="401034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TBOS-BT provides flexible programming with many options:</a:t>
            </a:r>
          </a:p>
          <a:p>
            <a:pPr marL="228600" indent="-228600">
              <a:buAutoNum type="arabicPeriod"/>
            </a:pPr>
            <a:r>
              <a:rPr lang="en-US" dirty="0"/>
              <a:t>There are three independent programs.</a:t>
            </a:r>
          </a:p>
          <a:p>
            <a:pPr marL="228600" indent="-228600">
              <a:buAutoNum type="arabicPeriod"/>
            </a:pPr>
            <a:r>
              <a:rPr lang="en-US" dirty="0"/>
              <a:t>Each program can have up to eight start times per day.</a:t>
            </a:r>
          </a:p>
          <a:p>
            <a:pPr marL="228600" indent="-228600">
              <a:buAutoNum type="arabicPeriod"/>
            </a:pPr>
            <a:r>
              <a:rPr lang="en-US" dirty="0"/>
              <a:t>There are four water day options – custom day selection, even or odd days and cyclic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Delay watering from 1 to 14 days, when using a wired RSD Rain Sensor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Monthly seasonal adjust can reduce the number of trips to the controller by allowing you to increase or decrease the program times based on the season.  Time can be set to zero if the program needs to be shut off in the winter months.</a:t>
            </a:r>
          </a:p>
        </p:txBody>
      </p:sp>
      <p:sp>
        <p:nvSpPr>
          <p:cNvPr id="4" name="Slide Number Placeholder 3"/>
          <p:cNvSpPr>
            <a:spLocks noGrp="1"/>
          </p:cNvSpPr>
          <p:nvPr>
            <p:ph type="sldNum" sz="quarter" idx="10"/>
          </p:nvPr>
        </p:nvSpPr>
        <p:spPr/>
        <p:txBody>
          <a:bodyPr/>
          <a:lstStyle/>
          <a:p>
            <a:fld id="{3D3D0FED-18AE-4D7F-BBB4-6F04F7013959}" type="slidenum">
              <a:rPr lang="en-US" smtClean="0"/>
              <a:pPr/>
              <a:t>13</a:t>
            </a:fld>
            <a:endParaRPr lang="en-US"/>
          </a:p>
        </p:txBody>
      </p:sp>
    </p:spTree>
    <p:extLst>
      <p:ext uri="{BB962C8B-B14F-4D97-AF65-F5344CB8AC3E}">
        <p14:creationId xmlns:p14="http://schemas.microsoft.com/office/powerpoint/2010/main" val="13857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TBOS-BT provides flexible programming with many options:</a:t>
            </a:r>
          </a:p>
          <a:p>
            <a:pPr marL="228600" indent="-228600">
              <a:buAutoNum type="arabicPeriod"/>
            </a:pPr>
            <a:r>
              <a:rPr lang="en-US" dirty="0"/>
              <a:t>There are three independent programs.</a:t>
            </a:r>
          </a:p>
          <a:p>
            <a:pPr marL="228600" indent="-228600">
              <a:buAutoNum type="arabicPeriod"/>
            </a:pPr>
            <a:r>
              <a:rPr lang="en-US" dirty="0"/>
              <a:t>Each program can have up to eight start times per day.</a:t>
            </a:r>
          </a:p>
          <a:p>
            <a:pPr marL="228600" indent="-228600">
              <a:buAutoNum type="arabicPeriod"/>
            </a:pPr>
            <a:r>
              <a:rPr lang="en-US" dirty="0"/>
              <a:t>There are four water day options – custom day selection, even or odd days and cyclic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Delay watering from 1 to 14 days, when using a wired RSD Rain Sensor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Monthly seasonal adjust can reduce the number of trips to the controller by allowing you to increase or decrease the program times based on the season.  Time can be set to zero if the program needs to be shut off in the winter months.</a:t>
            </a:r>
          </a:p>
        </p:txBody>
      </p:sp>
      <p:sp>
        <p:nvSpPr>
          <p:cNvPr id="4" name="Slide Number Placeholder 3"/>
          <p:cNvSpPr>
            <a:spLocks noGrp="1"/>
          </p:cNvSpPr>
          <p:nvPr>
            <p:ph type="sldNum" sz="quarter" idx="10"/>
          </p:nvPr>
        </p:nvSpPr>
        <p:spPr/>
        <p:txBody>
          <a:bodyPr/>
          <a:lstStyle/>
          <a:p>
            <a:fld id="{3D3D0FED-18AE-4D7F-BBB4-6F04F7013959}" type="slidenum">
              <a:rPr lang="en-US" smtClean="0"/>
              <a:pPr/>
              <a:t>14</a:t>
            </a:fld>
            <a:endParaRPr lang="en-US"/>
          </a:p>
        </p:txBody>
      </p:sp>
    </p:spTree>
    <p:extLst>
      <p:ext uri="{BB962C8B-B14F-4D97-AF65-F5344CB8AC3E}">
        <p14:creationId xmlns:p14="http://schemas.microsoft.com/office/powerpoint/2010/main" val="228956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TBOS-BT provides flexible programming with many options:</a:t>
            </a:r>
          </a:p>
          <a:p>
            <a:pPr marL="228600" indent="-228600">
              <a:buAutoNum type="arabicPeriod"/>
            </a:pPr>
            <a:r>
              <a:rPr lang="en-US" dirty="0"/>
              <a:t>There are three independent programs.</a:t>
            </a:r>
          </a:p>
          <a:p>
            <a:pPr marL="228600" indent="-228600">
              <a:buAutoNum type="arabicPeriod"/>
            </a:pPr>
            <a:r>
              <a:rPr lang="en-US" dirty="0"/>
              <a:t>Each program can have up to eight start times per day.</a:t>
            </a:r>
          </a:p>
          <a:p>
            <a:pPr marL="228600" indent="-228600">
              <a:buAutoNum type="arabicPeriod"/>
            </a:pPr>
            <a:r>
              <a:rPr lang="en-US" dirty="0"/>
              <a:t>There are four water day options – custom day selection, even or odd days and cyclic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Delay watering from 1 to 14 days, when using a wired RSD Rain Sensor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Monthly seasonal adjust can reduce the number of trips to the controller by allowing you to increase or decrease the program times based on the season.  Time can be set to zero if the program needs to be shut off in the winter months.</a:t>
            </a:r>
          </a:p>
        </p:txBody>
      </p:sp>
      <p:sp>
        <p:nvSpPr>
          <p:cNvPr id="4" name="Slide Number Placeholder 3"/>
          <p:cNvSpPr>
            <a:spLocks noGrp="1"/>
          </p:cNvSpPr>
          <p:nvPr>
            <p:ph type="sldNum" sz="quarter" idx="10"/>
          </p:nvPr>
        </p:nvSpPr>
        <p:spPr/>
        <p:txBody>
          <a:bodyPr/>
          <a:lstStyle/>
          <a:p>
            <a:fld id="{3D3D0FED-18AE-4D7F-BBB4-6F04F7013959}" type="slidenum">
              <a:rPr lang="en-US" smtClean="0"/>
              <a:pPr/>
              <a:t>15</a:t>
            </a:fld>
            <a:endParaRPr lang="en-US"/>
          </a:p>
        </p:txBody>
      </p:sp>
    </p:spTree>
    <p:extLst>
      <p:ext uri="{BB962C8B-B14F-4D97-AF65-F5344CB8AC3E}">
        <p14:creationId xmlns:p14="http://schemas.microsoft.com/office/powerpoint/2010/main" val="286147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TBOS-BT provides flexible programming with many options:</a:t>
            </a:r>
          </a:p>
          <a:p>
            <a:pPr marL="228600" indent="-228600">
              <a:buAutoNum type="arabicPeriod"/>
            </a:pPr>
            <a:r>
              <a:rPr lang="en-US" dirty="0"/>
              <a:t>There are three independent programs.</a:t>
            </a:r>
          </a:p>
          <a:p>
            <a:pPr marL="228600" indent="-228600">
              <a:buAutoNum type="arabicPeriod"/>
            </a:pPr>
            <a:r>
              <a:rPr lang="en-US" dirty="0"/>
              <a:t>Each program can have up to eight start times per day.</a:t>
            </a:r>
          </a:p>
          <a:p>
            <a:pPr marL="228600" indent="-228600">
              <a:buAutoNum type="arabicPeriod"/>
            </a:pPr>
            <a:r>
              <a:rPr lang="en-US" dirty="0"/>
              <a:t>There are four water day options – custom day selection, even or odd days and cyclic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Delay watering from 1 to 14 days, when using a wired RSD Rain Sensor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Monthly seasonal adjust can reduce the number of trips to the controller by allowing you to increase or decrease the program times based on the season.  Time can be set to zero if the program needs to be shut off in the winter months.</a:t>
            </a:r>
          </a:p>
        </p:txBody>
      </p:sp>
      <p:sp>
        <p:nvSpPr>
          <p:cNvPr id="4" name="Slide Number Placeholder 3"/>
          <p:cNvSpPr>
            <a:spLocks noGrp="1"/>
          </p:cNvSpPr>
          <p:nvPr>
            <p:ph type="sldNum" sz="quarter" idx="10"/>
          </p:nvPr>
        </p:nvSpPr>
        <p:spPr/>
        <p:txBody>
          <a:bodyPr/>
          <a:lstStyle/>
          <a:p>
            <a:fld id="{3D3D0FED-18AE-4D7F-BBB4-6F04F7013959}" type="slidenum">
              <a:rPr lang="en-US" smtClean="0"/>
              <a:pPr/>
              <a:t>16</a:t>
            </a:fld>
            <a:endParaRPr lang="en-US"/>
          </a:p>
        </p:txBody>
      </p:sp>
    </p:spTree>
    <p:extLst>
      <p:ext uri="{BB962C8B-B14F-4D97-AF65-F5344CB8AC3E}">
        <p14:creationId xmlns:p14="http://schemas.microsoft.com/office/powerpoint/2010/main" val="398399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TBOS-BT is a commercial-grade, battery-operated controller which can be installed anywhere. It easily mounts inside a valve box and because there is no controller interface the TBOS-BT is vandal-proof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IP 68 rated. This designation means it’s sealed to prevent dust and dirt from entering the controller, and is protected from long term immersion in water.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Primary applications for the TBOS-BT are in street and highway medians, roundabouts, parks, or anywhere irrigation is needed but there is no AC power, or when only temporary irrigation will be needed to help establish plants, or on a construction site.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TBOS-BT can help earn the Outdoor Water Use Credit on LEED projects by helping to satisfy the requirement for only temporary irrigation to be used to establish plants over a two-year period.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D3D0FED-18AE-4D7F-BBB4-6F04F7013959}" type="slidenum">
              <a:rPr lang="en-US" smtClean="0"/>
              <a:pPr/>
              <a:t>3</a:t>
            </a:fld>
            <a:endParaRPr lang="en-US"/>
          </a:p>
        </p:txBody>
      </p:sp>
    </p:spTree>
    <p:extLst>
      <p:ext uri="{BB962C8B-B14F-4D97-AF65-F5344CB8AC3E}">
        <p14:creationId xmlns:p14="http://schemas.microsoft.com/office/powerpoint/2010/main" val="335847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cs typeface="Arial" panose="020B0604020202020204" pitchFamily="34" charset="0"/>
              </a:defRPr>
            </a:lvl1pPr>
            <a:lvl2pPr marL="742950" indent="-285750" defTabSz="923925">
              <a:defRPr>
                <a:solidFill>
                  <a:schemeClr val="tx1"/>
                </a:solidFill>
                <a:latin typeface="Arial" panose="020B0604020202020204" pitchFamily="34" charset="0"/>
                <a:cs typeface="Arial" panose="020B0604020202020204" pitchFamily="34" charset="0"/>
              </a:defRPr>
            </a:lvl2pPr>
            <a:lvl3pPr marL="1143000" indent="-228600" defTabSz="923925">
              <a:defRPr>
                <a:solidFill>
                  <a:schemeClr val="tx1"/>
                </a:solidFill>
                <a:latin typeface="Arial" panose="020B0604020202020204" pitchFamily="34" charset="0"/>
                <a:cs typeface="Arial" panose="020B0604020202020204" pitchFamily="34" charset="0"/>
              </a:defRPr>
            </a:lvl3pPr>
            <a:lvl4pPr marL="1600200" indent="-228600" defTabSz="923925">
              <a:defRPr>
                <a:solidFill>
                  <a:schemeClr val="tx1"/>
                </a:solidFill>
                <a:latin typeface="Arial" panose="020B0604020202020204" pitchFamily="34" charset="0"/>
                <a:cs typeface="Arial" panose="020B0604020202020204" pitchFamily="34" charset="0"/>
              </a:defRPr>
            </a:lvl4pPr>
            <a:lvl5pPr marL="2057400" indent="-228600" defTabSz="923925">
              <a:defRPr>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E822E6-52AB-4D31-873E-9F3DA9C0F1AD}" type="slidenum">
              <a:rPr lang="fr-FR" altLang="en-US" smtClean="0">
                <a:solidFill>
                  <a:srgbClr val="000000"/>
                </a:solidFill>
              </a:rPr>
              <a:pPr/>
              <a:t>4</a:t>
            </a:fld>
            <a:endParaRPr lang="fr-FR" altLang="en-US" smtClean="0">
              <a:solidFill>
                <a:srgbClr val="000000"/>
              </a:solidFill>
            </a:endParaRPr>
          </a:p>
        </p:txBody>
      </p:sp>
    </p:spTree>
    <p:extLst>
      <p:ext uri="{BB962C8B-B14F-4D97-AF65-F5344CB8AC3E}">
        <p14:creationId xmlns:p14="http://schemas.microsoft.com/office/powerpoint/2010/main" val="100448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biggest change from the TBOS-II to the TBOS-BT is now the controller can be programmed and manually operated from a smartphone using the Rain Bird App. This is the same app used for the ESP-TM2 and ESP-Me with the LNK </a:t>
            </a:r>
            <a:r>
              <a:rPr lang="en-US" baseline="0" dirty="0" err="1"/>
              <a:t>WiFi</a:t>
            </a:r>
            <a:r>
              <a:rPr lang="en-US" baseline="0" dirty="0"/>
              <a:t>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Users can create programs that adjust monthly and can turn off in winter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Users can also set up a password so you can restrict access.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D3D0FED-18AE-4D7F-BBB4-6F04F7013959}" type="slidenum">
              <a:rPr lang="en-US" smtClean="0"/>
              <a:pPr/>
              <a:t>5</a:t>
            </a:fld>
            <a:endParaRPr lang="en-US"/>
          </a:p>
        </p:txBody>
      </p:sp>
    </p:spTree>
    <p:extLst>
      <p:ext uri="{BB962C8B-B14F-4D97-AF65-F5344CB8AC3E}">
        <p14:creationId xmlns:p14="http://schemas.microsoft.com/office/powerpoint/2010/main" val="95658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baseline="0" dirty="0"/>
          </a:p>
          <a:p>
            <a:r>
              <a:rPr lang="en-US" baseline="0" dirty="0"/>
              <a:t>The TBOS-BT uses a Bluetooth connection, instead of wireless internet network, to communicate with the smartphone. Once the controller is paired with the Rain Bird App users can create and send programs to the controller.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Since Bluetooth uses a radio frequency to communicate, the strength of the signal between the controller and the smartphone is dependent certain conditions:  how deep the controller is buried, valve box material, and the model of smartphone being used.  In optimal conditions, where line of sight is established with the controller the range is up to 40ft. </a:t>
            </a:r>
          </a:p>
          <a:p>
            <a:endParaRPr lang="en-US" baseline="0" dirty="0"/>
          </a:p>
          <a:p>
            <a:r>
              <a:rPr lang="en-US" baseline="0" dirty="0"/>
              <a:t>The controller’s battery life is also displayed in the Rain Bird app making it easy to check if the battery needs to be replaced. </a:t>
            </a:r>
          </a:p>
          <a:p>
            <a:r>
              <a:rPr lang="en-US" baseline="0" dirty="0"/>
              <a:t>he biggest change from the TBOS-II to the TBOS-BT is now the controller can be programmed and manually operated from a smartphone using the Rain Bird App. This is the same app used for the ESP-TM2 and ESP-Me with the LNK </a:t>
            </a:r>
            <a:r>
              <a:rPr lang="en-US" baseline="0" dirty="0" err="1"/>
              <a:t>WiFi</a:t>
            </a:r>
            <a:r>
              <a:rPr lang="en-US" baseline="0" dirty="0"/>
              <a:t> Module.</a:t>
            </a:r>
          </a:p>
          <a:p>
            <a:endParaRPr lang="en-US" baseline="0" dirty="0"/>
          </a:p>
          <a:p>
            <a:r>
              <a:rPr lang="en-US" baseline="0" dirty="0"/>
              <a:t>The TBOS-BT uses a Bluetooth connection, instead of wireless internet network, to communicate with the smartphone. Once the controller is paired with the Rain Bird App users can create and send programs to the controller.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Since Bluetooth uses a radio frequency to communicate, the strength of the signal between the controller and the smartphone is dependent certain conditions:  how deep the controller is buried, valve box material, and the model of smartphone being used.  In optimal conditions, where line of sight is established with the controller the range is up to 40ft. </a:t>
            </a:r>
          </a:p>
          <a:p>
            <a:endParaRPr lang="en-US" baseline="0" dirty="0"/>
          </a:p>
          <a:p>
            <a:r>
              <a:rPr lang="en-US" baseline="0" dirty="0"/>
              <a:t>The controller’s battery life is also displayed in the Rain Bird app making it easy to check if the battery needs to be replaced. </a:t>
            </a:r>
          </a:p>
          <a:p>
            <a:endParaRPr lang="en-US" baseline="0" dirty="0"/>
          </a:p>
        </p:txBody>
      </p:sp>
      <p:sp>
        <p:nvSpPr>
          <p:cNvPr id="4" name="Slide Number Placeholder 3"/>
          <p:cNvSpPr>
            <a:spLocks noGrp="1"/>
          </p:cNvSpPr>
          <p:nvPr>
            <p:ph type="sldNum" sz="quarter" idx="10"/>
          </p:nvPr>
        </p:nvSpPr>
        <p:spPr/>
        <p:txBody>
          <a:bodyPr/>
          <a:lstStyle/>
          <a:p>
            <a:fld id="{3D3D0FED-18AE-4D7F-BBB4-6F04F7013959}" type="slidenum">
              <a:rPr lang="en-US" smtClean="0"/>
              <a:pPr/>
              <a:t>6</a:t>
            </a:fld>
            <a:endParaRPr lang="en-US"/>
          </a:p>
        </p:txBody>
      </p:sp>
    </p:spTree>
    <p:extLst>
      <p:ext uri="{BB962C8B-B14F-4D97-AF65-F5344CB8AC3E}">
        <p14:creationId xmlns:p14="http://schemas.microsoft.com/office/powerpoint/2010/main" val="348923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How it works:  </a:t>
            </a:r>
          </a:p>
          <a:p>
            <a:endParaRPr lang="en-US" baseline="0" dirty="0"/>
          </a:p>
          <a:p>
            <a:r>
              <a:rPr lang="en-US" baseline="0" dirty="0"/>
              <a:t>To get started using the TBOS-BT, first download the Rain Bird App from the Apple store or Google Play.  </a:t>
            </a:r>
          </a:p>
          <a:p>
            <a:endParaRPr lang="en-US" baseline="0" dirty="0"/>
          </a:p>
          <a:p>
            <a:r>
              <a:rPr lang="en-US" baseline="0" dirty="0"/>
              <a:t>This is the same app that’s used for the ESP-TM2 and ESP-Me controllers with LNK </a:t>
            </a:r>
            <a:r>
              <a:rPr lang="en-US" baseline="0" dirty="0" err="1"/>
              <a:t>WiFi</a:t>
            </a:r>
            <a:r>
              <a:rPr lang="en-US" baseline="0" dirty="0"/>
              <a:t> Module installed. If you already have that app installed you don’t have to download it again.</a:t>
            </a:r>
          </a:p>
          <a:p>
            <a:endParaRPr lang="en-US" baseline="0" dirty="0"/>
          </a:p>
          <a:p>
            <a:r>
              <a:rPr lang="en-US" baseline="0" dirty="0"/>
              <a:t>Insert 9V battery into the compartment of the TBOS-BT and install the controller</a:t>
            </a:r>
          </a:p>
          <a:p>
            <a:endParaRPr lang="en-US" baseline="0" dirty="0"/>
          </a:p>
          <a:p>
            <a:r>
              <a:rPr lang="en-US" baseline="0" dirty="0"/>
              <a:t>On the App you will select the TBOS-BT, and pair the phone to the controller. You are now ready to program the controller.  Once you have completed the programming you will transmit or send this information to the controller.</a:t>
            </a:r>
          </a:p>
          <a:p>
            <a:endParaRPr lang="en-US" baseline="0" dirty="0"/>
          </a:p>
          <a:p>
            <a:r>
              <a:rPr lang="en-US" baseline="0" dirty="0"/>
              <a:t>You are now ready to irrigate.</a:t>
            </a:r>
          </a:p>
          <a:p>
            <a:endParaRPr lang="en-US" baseline="0" dirty="0"/>
          </a:p>
        </p:txBody>
      </p:sp>
      <p:sp>
        <p:nvSpPr>
          <p:cNvPr id="4" name="Slide Number Placeholder 3"/>
          <p:cNvSpPr>
            <a:spLocks noGrp="1"/>
          </p:cNvSpPr>
          <p:nvPr>
            <p:ph type="sldNum" sz="quarter" idx="10"/>
          </p:nvPr>
        </p:nvSpPr>
        <p:spPr/>
        <p:txBody>
          <a:bodyPr/>
          <a:lstStyle/>
          <a:p>
            <a:fld id="{3D3D0FED-18AE-4D7F-BBB4-6F04F7013959}" type="slidenum">
              <a:rPr lang="en-US" smtClean="0"/>
              <a:pPr/>
              <a:t>7</a:t>
            </a:fld>
            <a:endParaRPr lang="en-US"/>
          </a:p>
        </p:txBody>
      </p:sp>
    </p:spTree>
    <p:extLst>
      <p:ext uri="{BB962C8B-B14F-4D97-AF65-F5344CB8AC3E}">
        <p14:creationId xmlns:p14="http://schemas.microsoft.com/office/powerpoint/2010/main" val="120046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TBOS-BT provides flexible programming with many options:</a:t>
            </a:r>
          </a:p>
          <a:p>
            <a:pPr marL="228600" indent="-228600">
              <a:buAutoNum type="arabicPeriod"/>
            </a:pPr>
            <a:r>
              <a:rPr lang="en-US" dirty="0"/>
              <a:t>There are three independent programs.</a:t>
            </a:r>
          </a:p>
          <a:p>
            <a:pPr marL="228600" indent="-228600">
              <a:buAutoNum type="arabicPeriod"/>
            </a:pPr>
            <a:r>
              <a:rPr lang="en-US" dirty="0"/>
              <a:t>Each program can have up to eight start times per day.</a:t>
            </a:r>
          </a:p>
          <a:p>
            <a:pPr marL="228600" indent="-228600">
              <a:buAutoNum type="arabicPeriod"/>
            </a:pPr>
            <a:r>
              <a:rPr lang="en-US" dirty="0"/>
              <a:t>There are four water day options – custom day selection, even or odd days and cyclic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Delay watering from 1 to 14 days, when using a wired RSD Rain Sensor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Monthly seasonal adjust can reduce the number of trips to the controller by allowing you to increase or decrease the program times based on the season.  Time can be set to zero if the program needs to be shut off in the winter months.</a:t>
            </a:r>
          </a:p>
        </p:txBody>
      </p:sp>
      <p:sp>
        <p:nvSpPr>
          <p:cNvPr id="4" name="Slide Number Placeholder 3"/>
          <p:cNvSpPr>
            <a:spLocks noGrp="1"/>
          </p:cNvSpPr>
          <p:nvPr>
            <p:ph type="sldNum" sz="quarter" idx="10"/>
          </p:nvPr>
        </p:nvSpPr>
        <p:spPr/>
        <p:txBody>
          <a:bodyPr/>
          <a:lstStyle/>
          <a:p>
            <a:fld id="{3D3D0FED-18AE-4D7F-BBB4-6F04F7013959}" type="slidenum">
              <a:rPr lang="en-US" smtClean="0"/>
              <a:pPr/>
              <a:t>9</a:t>
            </a:fld>
            <a:endParaRPr lang="en-US"/>
          </a:p>
        </p:txBody>
      </p:sp>
    </p:spTree>
    <p:extLst>
      <p:ext uri="{BB962C8B-B14F-4D97-AF65-F5344CB8AC3E}">
        <p14:creationId xmlns:p14="http://schemas.microsoft.com/office/powerpoint/2010/main" val="80860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TBOS-BT provides flexible programming with many options:</a:t>
            </a:r>
          </a:p>
          <a:p>
            <a:pPr marL="228600" indent="-228600">
              <a:buAutoNum type="arabicPeriod"/>
            </a:pPr>
            <a:r>
              <a:rPr lang="en-US" dirty="0"/>
              <a:t>There are three independent programs.</a:t>
            </a:r>
          </a:p>
          <a:p>
            <a:pPr marL="228600" indent="-228600">
              <a:buAutoNum type="arabicPeriod"/>
            </a:pPr>
            <a:r>
              <a:rPr lang="en-US" dirty="0"/>
              <a:t>Each program can have up to eight start times per day.</a:t>
            </a:r>
          </a:p>
          <a:p>
            <a:pPr marL="228600" indent="-228600">
              <a:buAutoNum type="arabicPeriod"/>
            </a:pPr>
            <a:r>
              <a:rPr lang="en-US" dirty="0"/>
              <a:t>There are four water day options – custom day selection, even or odd days and cyclic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Delay watering from 1 to 14 days, when using a wired RSD Rain Sensor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Monthly seasonal adjust can reduce the number of trips to the controller by allowing you to increase or decrease the program times based on the season.  Time can be set to zero if the program needs to be shut off in the winter months.</a:t>
            </a:r>
          </a:p>
        </p:txBody>
      </p:sp>
      <p:sp>
        <p:nvSpPr>
          <p:cNvPr id="4" name="Slide Number Placeholder 3"/>
          <p:cNvSpPr>
            <a:spLocks noGrp="1"/>
          </p:cNvSpPr>
          <p:nvPr>
            <p:ph type="sldNum" sz="quarter" idx="10"/>
          </p:nvPr>
        </p:nvSpPr>
        <p:spPr/>
        <p:txBody>
          <a:bodyPr/>
          <a:lstStyle/>
          <a:p>
            <a:fld id="{3D3D0FED-18AE-4D7F-BBB4-6F04F7013959}" type="slidenum">
              <a:rPr lang="en-US" smtClean="0"/>
              <a:pPr/>
              <a:t>10</a:t>
            </a:fld>
            <a:endParaRPr lang="en-US"/>
          </a:p>
        </p:txBody>
      </p:sp>
    </p:spTree>
    <p:extLst>
      <p:ext uri="{BB962C8B-B14F-4D97-AF65-F5344CB8AC3E}">
        <p14:creationId xmlns:p14="http://schemas.microsoft.com/office/powerpoint/2010/main" val="354550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TBOS-BT provides flexible programming with many options:</a:t>
            </a:r>
          </a:p>
          <a:p>
            <a:pPr marL="228600" indent="-228600">
              <a:buAutoNum type="arabicPeriod"/>
            </a:pPr>
            <a:r>
              <a:rPr lang="en-US" dirty="0"/>
              <a:t>There are three independent programs.</a:t>
            </a:r>
          </a:p>
          <a:p>
            <a:pPr marL="228600" indent="-228600">
              <a:buAutoNum type="arabicPeriod"/>
            </a:pPr>
            <a:r>
              <a:rPr lang="en-US" dirty="0"/>
              <a:t>Each program can have up to eight start times per day.</a:t>
            </a:r>
          </a:p>
          <a:p>
            <a:pPr marL="228600" indent="-228600">
              <a:buAutoNum type="arabicPeriod"/>
            </a:pPr>
            <a:r>
              <a:rPr lang="en-US" dirty="0"/>
              <a:t>There are four water day options – custom day selection, even or odd days and cyclic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Delay watering from 1 to 14 days, when using a wired RSD Rain Sensor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Monthly seasonal adjust can reduce the number of trips to the controller by allowing you to increase or decrease the program times based on the season.  Time can be set to zero if the program needs to be shut off in the winter months.</a:t>
            </a:r>
          </a:p>
        </p:txBody>
      </p:sp>
      <p:sp>
        <p:nvSpPr>
          <p:cNvPr id="4" name="Slide Number Placeholder 3"/>
          <p:cNvSpPr>
            <a:spLocks noGrp="1"/>
          </p:cNvSpPr>
          <p:nvPr>
            <p:ph type="sldNum" sz="quarter" idx="10"/>
          </p:nvPr>
        </p:nvSpPr>
        <p:spPr/>
        <p:txBody>
          <a:bodyPr/>
          <a:lstStyle/>
          <a:p>
            <a:fld id="{3D3D0FED-18AE-4D7F-BBB4-6F04F7013959}" type="slidenum">
              <a:rPr lang="en-US" smtClean="0"/>
              <a:pPr/>
              <a:t>11</a:t>
            </a:fld>
            <a:endParaRPr lang="en-US"/>
          </a:p>
        </p:txBody>
      </p:sp>
    </p:spTree>
    <p:extLst>
      <p:ext uri="{BB962C8B-B14F-4D97-AF65-F5344CB8AC3E}">
        <p14:creationId xmlns:p14="http://schemas.microsoft.com/office/powerpoint/2010/main" val="277165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be-BY"/>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be-BY"/>
          </a:p>
        </p:txBody>
      </p:sp>
      <p:sp>
        <p:nvSpPr>
          <p:cNvPr id="4" name="Дата 3"/>
          <p:cNvSpPr>
            <a:spLocks noGrp="1"/>
          </p:cNvSpPr>
          <p:nvPr>
            <p:ph type="dt" sz="half" idx="10"/>
          </p:nvPr>
        </p:nvSpPr>
        <p:spPr/>
        <p:txBody>
          <a:bodyPr/>
          <a:lstStyle/>
          <a:p>
            <a:fld id="{D9875854-D569-4292-89A5-8289A514C122}" type="datetimeFigureOut">
              <a:rPr lang="be-BY" smtClean="0"/>
              <a:t>13.02.2019</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128999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be-BY"/>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4" name="Дата 3"/>
          <p:cNvSpPr>
            <a:spLocks noGrp="1"/>
          </p:cNvSpPr>
          <p:nvPr>
            <p:ph type="dt" sz="half" idx="10"/>
          </p:nvPr>
        </p:nvSpPr>
        <p:spPr/>
        <p:txBody>
          <a:bodyPr/>
          <a:lstStyle/>
          <a:p>
            <a:fld id="{D9875854-D569-4292-89A5-8289A514C122}" type="datetimeFigureOut">
              <a:rPr lang="be-BY" smtClean="0"/>
              <a:t>13.02.2019</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183704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be-BY"/>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4" name="Дата 3"/>
          <p:cNvSpPr>
            <a:spLocks noGrp="1"/>
          </p:cNvSpPr>
          <p:nvPr>
            <p:ph type="dt" sz="half" idx="10"/>
          </p:nvPr>
        </p:nvSpPr>
        <p:spPr/>
        <p:txBody>
          <a:bodyPr/>
          <a:lstStyle/>
          <a:p>
            <a:fld id="{D9875854-D569-4292-89A5-8289A514C122}" type="datetimeFigureOut">
              <a:rPr lang="be-BY" smtClean="0"/>
              <a:t>13.02.2019</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1355466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tit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1638300" y="5257800"/>
            <a:ext cx="5867400" cy="0"/>
          </a:xfrm>
          <a:prstGeom prst="line">
            <a:avLst/>
          </a:prstGeom>
          <a:noFill/>
          <a:ln w="9525">
            <a:solidFill>
              <a:srgbClr val="00865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8435" name="Rectangle 3"/>
          <p:cNvSpPr>
            <a:spLocks noGrp="1" noChangeArrowheads="1"/>
          </p:cNvSpPr>
          <p:nvPr>
            <p:ph type="ctrTitle"/>
          </p:nvPr>
        </p:nvSpPr>
        <p:spPr>
          <a:xfrm>
            <a:off x="685800" y="2743200"/>
            <a:ext cx="7772400" cy="1143000"/>
          </a:xfrm>
        </p:spPr>
        <p:txBody>
          <a:bodyPr/>
          <a:lstStyle>
            <a:lvl1pPr>
              <a:defRPr/>
            </a:lvl1pPr>
          </a:lstStyle>
          <a:p>
            <a:pPr lvl="0"/>
            <a:r>
              <a:rPr lang="en-US" noProof="0" smtClean="0"/>
              <a:t>Click to edit Master title style</a:t>
            </a:r>
          </a:p>
        </p:txBody>
      </p:sp>
      <p:sp>
        <p:nvSpPr>
          <p:cNvPr id="18436" name="Rectangle 4"/>
          <p:cNvSpPr>
            <a:spLocks noGrp="1" noChangeArrowheads="1"/>
          </p:cNvSpPr>
          <p:nvPr>
            <p:ph type="subTitle" idx="1"/>
          </p:nvPr>
        </p:nvSpPr>
        <p:spPr>
          <a:xfrm>
            <a:off x="1371600" y="4114800"/>
            <a:ext cx="6400800" cy="990600"/>
          </a:xfrm>
        </p:spPr>
        <p:txBody>
          <a:bodyPr anchor="ctr" anchorCtr="1"/>
          <a:lstStyle>
            <a:lvl1pPr marL="0" indent="0" algn="ctr">
              <a:buFont typeface="Wingdings" pitchFamily="2" charset="2"/>
              <a:buNone/>
              <a:defRPr b="0"/>
            </a:lvl1pPr>
          </a:lstStyle>
          <a:p>
            <a:pPr lvl="0"/>
            <a:r>
              <a:rPr lang="en-US" noProof="0" smtClean="0"/>
              <a:t>Click to edit Master subtitle style</a:t>
            </a:r>
          </a:p>
        </p:txBody>
      </p:sp>
    </p:spTree>
    <p:extLst>
      <p:ext uri="{BB962C8B-B14F-4D97-AF65-F5344CB8AC3E}">
        <p14:creationId xmlns:p14="http://schemas.microsoft.com/office/powerpoint/2010/main" val="14784682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698948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68248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322981"/>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029924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6095110"/>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486596"/>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887250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be-BY"/>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4" name="Дата 3"/>
          <p:cNvSpPr>
            <a:spLocks noGrp="1"/>
          </p:cNvSpPr>
          <p:nvPr>
            <p:ph type="dt" sz="half" idx="10"/>
          </p:nvPr>
        </p:nvSpPr>
        <p:spPr/>
        <p:txBody>
          <a:bodyPr/>
          <a:lstStyle/>
          <a:p>
            <a:fld id="{D9875854-D569-4292-89A5-8289A514C122}" type="datetimeFigureOut">
              <a:rPr lang="be-BY" smtClean="0"/>
              <a:t>13.02.2019</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416238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917674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96563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4381755"/>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96524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9604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261793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be-BY"/>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875854-D569-4292-89A5-8289A514C122}" type="datetimeFigureOut">
              <a:rPr lang="be-BY" smtClean="0"/>
              <a:t>13.02.2019</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103430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be-BY"/>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5" name="Дата 4"/>
          <p:cNvSpPr>
            <a:spLocks noGrp="1"/>
          </p:cNvSpPr>
          <p:nvPr>
            <p:ph type="dt" sz="half" idx="10"/>
          </p:nvPr>
        </p:nvSpPr>
        <p:spPr/>
        <p:txBody>
          <a:bodyPr/>
          <a:lstStyle/>
          <a:p>
            <a:fld id="{D9875854-D569-4292-89A5-8289A514C122}" type="datetimeFigureOut">
              <a:rPr lang="be-BY" smtClean="0"/>
              <a:t>13.02.2019</a:t>
            </a:fld>
            <a:endParaRPr lang="be-BY"/>
          </a:p>
        </p:txBody>
      </p:sp>
      <p:sp>
        <p:nvSpPr>
          <p:cNvPr id="6" name="Нижний колонтитул 5"/>
          <p:cNvSpPr>
            <a:spLocks noGrp="1"/>
          </p:cNvSpPr>
          <p:nvPr>
            <p:ph type="ftr" sz="quarter" idx="11"/>
          </p:nvPr>
        </p:nvSpPr>
        <p:spPr/>
        <p:txBody>
          <a:bodyPr/>
          <a:lstStyle/>
          <a:p>
            <a:endParaRPr lang="be-BY"/>
          </a:p>
        </p:txBody>
      </p:sp>
      <p:sp>
        <p:nvSpPr>
          <p:cNvPr id="7" name="Номер слайда 6"/>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346428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be-BY"/>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7" name="Дата 6"/>
          <p:cNvSpPr>
            <a:spLocks noGrp="1"/>
          </p:cNvSpPr>
          <p:nvPr>
            <p:ph type="dt" sz="half" idx="10"/>
          </p:nvPr>
        </p:nvSpPr>
        <p:spPr/>
        <p:txBody>
          <a:bodyPr/>
          <a:lstStyle/>
          <a:p>
            <a:fld id="{D9875854-D569-4292-89A5-8289A514C122}" type="datetimeFigureOut">
              <a:rPr lang="be-BY" smtClean="0"/>
              <a:t>13.02.2019</a:t>
            </a:fld>
            <a:endParaRPr lang="be-BY"/>
          </a:p>
        </p:txBody>
      </p:sp>
      <p:sp>
        <p:nvSpPr>
          <p:cNvPr id="8" name="Нижний колонтитул 7"/>
          <p:cNvSpPr>
            <a:spLocks noGrp="1"/>
          </p:cNvSpPr>
          <p:nvPr>
            <p:ph type="ftr" sz="quarter" idx="11"/>
          </p:nvPr>
        </p:nvSpPr>
        <p:spPr/>
        <p:txBody>
          <a:bodyPr/>
          <a:lstStyle/>
          <a:p>
            <a:endParaRPr lang="be-BY"/>
          </a:p>
        </p:txBody>
      </p:sp>
      <p:sp>
        <p:nvSpPr>
          <p:cNvPr id="9" name="Номер слайда 8"/>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97930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be-BY"/>
          </a:p>
        </p:txBody>
      </p:sp>
      <p:sp>
        <p:nvSpPr>
          <p:cNvPr id="3" name="Дата 2"/>
          <p:cNvSpPr>
            <a:spLocks noGrp="1"/>
          </p:cNvSpPr>
          <p:nvPr>
            <p:ph type="dt" sz="half" idx="10"/>
          </p:nvPr>
        </p:nvSpPr>
        <p:spPr/>
        <p:txBody>
          <a:bodyPr/>
          <a:lstStyle/>
          <a:p>
            <a:fld id="{D9875854-D569-4292-89A5-8289A514C122}" type="datetimeFigureOut">
              <a:rPr lang="be-BY" smtClean="0"/>
              <a:t>13.02.2019</a:t>
            </a:fld>
            <a:endParaRPr lang="be-BY"/>
          </a:p>
        </p:txBody>
      </p:sp>
      <p:sp>
        <p:nvSpPr>
          <p:cNvPr id="4" name="Нижний колонтитул 3"/>
          <p:cNvSpPr>
            <a:spLocks noGrp="1"/>
          </p:cNvSpPr>
          <p:nvPr>
            <p:ph type="ftr" sz="quarter" idx="11"/>
          </p:nvPr>
        </p:nvSpPr>
        <p:spPr/>
        <p:txBody>
          <a:bodyPr/>
          <a:lstStyle/>
          <a:p>
            <a:endParaRPr lang="be-BY"/>
          </a:p>
        </p:txBody>
      </p:sp>
      <p:sp>
        <p:nvSpPr>
          <p:cNvPr id="5" name="Номер слайда 4"/>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65646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875854-D569-4292-89A5-8289A514C122}" type="datetimeFigureOut">
              <a:rPr lang="be-BY" smtClean="0"/>
              <a:t>13.02.2019</a:t>
            </a:fld>
            <a:endParaRPr lang="be-BY"/>
          </a:p>
        </p:txBody>
      </p:sp>
      <p:sp>
        <p:nvSpPr>
          <p:cNvPr id="3" name="Нижний колонтитул 2"/>
          <p:cNvSpPr>
            <a:spLocks noGrp="1"/>
          </p:cNvSpPr>
          <p:nvPr>
            <p:ph type="ftr" sz="quarter" idx="11"/>
          </p:nvPr>
        </p:nvSpPr>
        <p:spPr/>
        <p:txBody>
          <a:bodyPr/>
          <a:lstStyle/>
          <a:p>
            <a:endParaRPr lang="be-BY"/>
          </a:p>
        </p:txBody>
      </p:sp>
      <p:sp>
        <p:nvSpPr>
          <p:cNvPr id="4" name="Номер слайда 3"/>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350333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be-BY"/>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875854-D569-4292-89A5-8289A514C122}" type="datetimeFigureOut">
              <a:rPr lang="be-BY" smtClean="0"/>
              <a:t>13.02.2019</a:t>
            </a:fld>
            <a:endParaRPr lang="be-BY"/>
          </a:p>
        </p:txBody>
      </p:sp>
      <p:sp>
        <p:nvSpPr>
          <p:cNvPr id="6" name="Нижний колонтитул 5"/>
          <p:cNvSpPr>
            <a:spLocks noGrp="1"/>
          </p:cNvSpPr>
          <p:nvPr>
            <p:ph type="ftr" sz="quarter" idx="11"/>
          </p:nvPr>
        </p:nvSpPr>
        <p:spPr/>
        <p:txBody>
          <a:bodyPr/>
          <a:lstStyle/>
          <a:p>
            <a:endParaRPr lang="be-BY"/>
          </a:p>
        </p:txBody>
      </p:sp>
      <p:sp>
        <p:nvSpPr>
          <p:cNvPr id="7" name="Номер слайда 6"/>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317873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be-BY"/>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875854-D569-4292-89A5-8289A514C122}" type="datetimeFigureOut">
              <a:rPr lang="be-BY" smtClean="0"/>
              <a:t>13.02.2019</a:t>
            </a:fld>
            <a:endParaRPr lang="be-BY"/>
          </a:p>
        </p:txBody>
      </p:sp>
      <p:sp>
        <p:nvSpPr>
          <p:cNvPr id="6" name="Нижний колонтитул 5"/>
          <p:cNvSpPr>
            <a:spLocks noGrp="1"/>
          </p:cNvSpPr>
          <p:nvPr>
            <p:ph type="ftr" sz="quarter" idx="11"/>
          </p:nvPr>
        </p:nvSpPr>
        <p:spPr/>
        <p:txBody>
          <a:bodyPr/>
          <a:lstStyle/>
          <a:p>
            <a:endParaRPr lang="be-BY"/>
          </a:p>
        </p:txBody>
      </p:sp>
      <p:sp>
        <p:nvSpPr>
          <p:cNvPr id="7" name="Номер слайда 6"/>
          <p:cNvSpPr>
            <a:spLocks noGrp="1"/>
          </p:cNvSpPr>
          <p:nvPr>
            <p:ph type="sldNum" sz="quarter" idx="12"/>
          </p:nvPr>
        </p:nvSpPr>
        <p:spPr/>
        <p:txBody>
          <a:bodyPr/>
          <a:lstStyle/>
          <a:p>
            <a:fld id="{8A3FE0CE-83BC-4318-9FB4-21D1CCCB6735}" type="slidenum">
              <a:rPr lang="be-BY" smtClean="0"/>
              <a:t>‹#›</a:t>
            </a:fld>
            <a:endParaRPr lang="be-BY"/>
          </a:p>
        </p:txBody>
      </p:sp>
    </p:spTree>
    <p:extLst>
      <p:ext uri="{BB962C8B-B14F-4D97-AF65-F5344CB8AC3E}">
        <p14:creationId xmlns:p14="http://schemas.microsoft.com/office/powerpoint/2010/main" val="427547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be-BY"/>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75854-D569-4292-89A5-8289A514C122}" type="datetimeFigureOut">
              <a:rPr lang="be-BY" smtClean="0"/>
              <a:t>13.02.2019</a:t>
            </a:fld>
            <a:endParaRPr lang="be-BY"/>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FE0CE-83BC-4318-9FB4-21D1CCCB6735}" type="slidenum">
              <a:rPr lang="be-BY" smtClean="0"/>
              <a:t>‹#›</a:t>
            </a:fld>
            <a:endParaRPr lang="be-BY"/>
          </a:p>
        </p:txBody>
      </p:sp>
    </p:spTree>
    <p:extLst>
      <p:ext uri="{BB962C8B-B14F-4D97-AF65-F5344CB8AC3E}">
        <p14:creationId xmlns:p14="http://schemas.microsoft.com/office/powerpoint/2010/main" val="207573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interio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588"/>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457200"/>
            <a:ext cx="82296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6002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endParaRPr lang="en-US" altLang="en-US" smtClean="0"/>
          </a:p>
        </p:txBody>
      </p:sp>
    </p:spTree>
    <p:extLst>
      <p:ext uri="{BB962C8B-B14F-4D97-AF65-F5344CB8AC3E}">
        <p14:creationId xmlns:p14="http://schemas.microsoft.com/office/powerpoint/2010/main" val="940013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ipe dir="r"/>
  </p:transition>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fontAlgn="base">
        <a:spcBef>
          <a:spcPct val="0"/>
        </a:spcBef>
        <a:spcAft>
          <a:spcPct val="0"/>
        </a:spcAft>
        <a:defRPr sz="3200" b="1">
          <a:solidFill>
            <a:schemeClr val="tx2"/>
          </a:solidFill>
          <a:latin typeface="Arial" charset="0"/>
          <a:cs typeface="Arial" charset="0"/>
        </a:defRPr>
      </a:lvl6pPr>
      <a:lvl7pPr marL="914400" algn="ctr" rtl="0" fontAlgn="base">
        <a:spcBef>
          <a:spcPct val="0"/>
        </a:spcBef>
        <a:spcAft>
          <a:spcPct val="0"/>
        </a:spcAft>
        <a:defRPr sz="3200" b="1">
          <a:solidFill>
            <a:schemeClr val="tx2"/>
          </a:solidFill>
          <a:latin typeface="Arial" charset="0"/>
          <a:cs typeface="Arial" charset="0"/>
        </a:defRPr>
      </a:lvl7pPr>
      <a:lvl8pPr marL="1371600" algn="ctr" rtl="0" fontAlgn="base">
        <a:spcBef>
          <a:spcPct val="0"/>
        </a:spcBef>
        <a:spcAft>
          <a:spcPct val="0"/>
        </a:spcAft>
        <a:defRPr sz="3200" b="1">
          <a:solidFill>
            <a:schemeClr val="tx2"/>
          </a:solidFill>
          <a:latin typeface="Arial" charset="0"/>
          <a:cs typeface="Arial" charset="0"/>
        </a:defRPr>
      </a:lvl8pPr>
      <a:lvl9pPr marL="1828800" algn="ctr" rtl="0" fontAlgn="base">
        <a:spcBef>
          <a:spcPct val="0"/>
        </a:spcBef>
        <a:spcAft>
          <a:spcPct val="0"/>
        </a:spcAft>
        <a:defRPr sz="3200" b="1">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3pPr>
      <a:lvl4pPr marL="1600200" indent="-228600" algn="l" rtl="0" eaLnBrk="0" fontAlgn="base" hangingPunct="0">
        <a:spcBef>
          <a:spcPct val="20000"/>
        </a:spcBef>
        <a:spcAft>
          <a:spcPct val="0"/>
        </a:spcAft>
        <a:defRPr sz="14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67000"/>
            <a:ext cx="7772400" cy="2438400"/>
          </a:xfrm>
        </p:spPr>
        <p:txBody>
          <a:bodyPr/>
          <a:lstStyle/>
          <a:p>
            <a:pPr eaLnBrk="1" hangingPunct="1"/>
            <a:r>
              <a:rPr lang="ru-RU" altLang="en-US" dirty="0" smtClean="0"/>
              <a:t>Новый </a:t>
            </a:r>
            <a:r>
              <a:rPr lang="en-US" altLang="en-US" dirty="0" smtClean="0"/>
              <a:t>9V-battery </a:t>
            </a:r>
            <a:r>
              <a:rPr lang="ru-RU" altLang="en-US" dirty="0" smtClean="0"/>
              <a:t>контроллер </a:t>
            </a:r>
            <a:r>
              <a:rPr lang="ru-RU" altLang="en-US" dirty="0" smtClean="0"/>
              <a:t>совместимый с </a:t>
            </a:r>
            <a:r>
              <a:rPr lang="en-US" altLang="en-US" dirty="0" smtClean="0"/>
              <a:t>Wi</a:t>
            </a:r>
            <a:r>
              <a:rPr lang="ru-RU" altLang="en-US" dirty="0" smtClean="0"/>
              <a:t>-</a:t>
            </a:r>
            <a:r>
              <a:rPr lang="en-US" altLang="en-US" dirty="0" smtClean="0"/>
              <a:t>Fi </a:t>
            </a:r>
            <a:r>
              <a:rPr lang="ru-RU" altLang="en-US" dirty="0" smtClean="0"/>
              <a:t>модулем</a:t>
            </a:r>
            <a:br>
              <a:rPr lang="ru-RU" altLang="en-US" dirty="0" smtClean="0"/>
            </a:br>
            <a:r>
              <a:rPr lang="ru-RU" altLang="en-US" sz="1600" dirty="0" smtClean="0"/>
              <a:t> </a:t>
            </a:r>
            <a:r>
              <a:rPr lang="ru-RU" altLang="en-US" dirty="0" smtClean="0"/>
              <a:t/>
            </a:r>
            <a:br>
              <a:rPr lang="ru-RU" altLang="en-US" dirty="0" smtClean="0"/>
            </a:br>
            <a:r>
              <a:rPr lang="en-US" altLang="en-US" sz="4400" dirty="0" smtClean="0"/>
              <a:t>TBOS-BT</a:t>
            </a:r>
            <a:endParaRPr lang="en-US" altLang="en-US" sz="4400" dirty="0" smtClean="0"/>
          </a:p>
        </p:txBody>
      </p:sp>
    </p:spTree>
    <p:extLst>
      <p:ext uri="{BB962C8B-B14F-4D97-AF65-F5344CB8AC3E}">
        <p14:creationId xmlns:p14="http://schemas.microsoft.com/office/powerpoint/2010/main" val="2606672054"/>
      </p:ext>
    </p:extLst>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93" y="347001"/>
            <a:ext cx="6622781" cy="723900"/>
          </a:xfrm>
        </p:spPr>
        <p:txBody>
          <a:bodyPr>
            <a:normAutofit/>
          </a:bodyPr>
          <a:lstStyle/>
          <a:p>
            <a:r>
              <a:rPr lang="ru-RU" sz="3600" dirty="0" smtClean="0">
                <a:latin typeface="Arial" panose="020B0604020202020204" pitchFamily="34" charset="0"/>
                <a:cs typeface="Arial" panose="020B0604020202020204" pitchFamily="34" charset="0"/>
              </a:rPr>
              <a:t>Подключите </a:t>
            </a:r>
            <a:r>
              <a:rPr lang="pl-PL" sz="3600" dirty="0" smtClean="0">
                <a:latin typeface="Arial" panose="020B0604020202020204" pitchFamily="34" charset="0"/>
                <a:cs typeface="Arial" panose="020B0604020202020204" pitchFamily="34" charset="0"/>
              </a:rPr>
              <a:t>TBOS BT</a:t>
            </a:r>
            <a:endParaRPr lang="en-US" sz="3600" dirty="0">
              <a:latin typeface="Arial" panose="020B0604020202020204" pitchFamily="34" charset="0"/>
              <a:cs typeface="Arial" panose="020B0604020202020204" pitchFamily="34" charset="0"/>
            </a:endParaRPr>
          </a:p>
        </p:txBody>
      </p:sp>
      <p:sp>
        <p:nvSpPr>
          <p:cNvPr id="7" name="Title 7"/>
          <p:cNvSpPr txBox="1">
            <a:spLocks/>
          </p:cNvSpPr>
          <p:nvPr/>
        </p:nvSpPr>
        <p:spPr>
          <a:xfrm>
            <a:off x="414848" y="3933056"/>
            <a:ext cx="5792430" cy="24248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848" y="1117695"/>
            <a:ext cx="2521876" cy="5120640"/>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67" y="1530984"/>
            <a:ext cx="2280341" cy="4560682"/>
          </a:xfrm>
          <a:prstGeom prst="rect">
            <a:avLst/>
          </a:prstGeom>
        </p:spPr>
      </p:pic>
      <p:sp>
        <p:nvSpPr>
          <p:cNvPr id="8" name="Rectangle 7">
            <a:extLst>
              <a:ext uri="{FF2B5EF4-FFF2-40B4-BE49-F238E27FC236}">
                <a16:creationId xmlns="" xmlns:a16="http://schemas.microsoft.com/office/drawing/2014/main" id="{DC664892-B575-41CD-98AD-1DB02BCDE17F}"/>
              </a:ext>
            </a:extLst>
          </p:cNvPr>
          <p:cNvSpPr/>
          <p:nvPr/>
        </p:nvSpPr>
        <p:spPr>
          <a:xfrm>
            <a:off x="592592" y="5491424"/>
            <a:ext cx="1013588" cy="288032"/>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2748" y="1117695"/>
            <a:ext cx="2521876" cy="5120640"/>
          </a:xfrm>
          <a:prstGeom prst="rect">
            <a:avLst/>
          </a:prstGeom>
        </p:spPr>
      </p:pic>
      <p:pic>
        <p:nvPicPr>
          <p:cNvPr id="4" name="Obraz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259" y="1500082"/>
            <a:ext cx="2295792" cy="4591584"/>
          </a:xfrm>
          <a:prstGeom prst="rect">
            <a:avLst/>
          </a:prstGeom>
        </p:spPr>
      </p:pic>
      <p:sp>
        <p:nvSpPr>
          <p:cNvPr id="25" name="Rectangle 7">
            <a:extLst>
              <a:ext uri="{FF2B5EF4-FFF2-40B4-BE49-F238E27FC236}">
                <a16:creationId xmlns="" xmlns:a16="http://schemas.microsoft.com/office/drawing/2014/main" id="{DC664892-B575-41CD-98AD-1DB02BCDE17F}"/>
              </a:ext>
            </a:extLst>
          </p:cNvPr>
          <p:cNvSpPr/>
          <p:nvPr/>
        </p:nvSpPr>
        <p:spPr>
          <a:xfrm>
            <a:off x="3599604" y="4887124"/>
            <a:ext cx="2099902" cy="892332"/>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4642" y="1052736"/>
            <a:ext cx="2521876" cy="5120640"/>
          </a:xfrm>
          <a:prstGeom prst="rect">
            <a:avLst/>
          </a:prstGeom>
        </p:spPr>
      </p:pic>
      <p:pic>
        <p:nvPicPr>
          <p:cNvPr id="6" name="Obraz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5448" y="1500082"/>
            <a:ext cx="2260603" cy="4521206"/>
          </a:xfrm>
          <a:prstGeom prst="rect">
            <a:avLst/>
          </a:prstGeom>
        </p:spPr>
      </p:pic>
      <p:sp>
        <p:nvSpPr>
          <p:cNvPr id="28" name="Rectangle 7">
            <a:extLst>
              <a:ext uri="{FF2B5EF4-FFF2-40B4-BE49-F238E27FC236}">
                <a16:creationId xmlns="" xmlns:a16="http://schemas.microsoft.com/office/drawing/2014/main" id="{DC664892-B575-41CD-98AD-1DB02BCDE17F}"/>
              </a:ext>
            </a:extLst>
          </p:cNvPr>
          <p:cNvSpPr/>
          <p:nvPr/>
        </p:nvSpPr>
        <p:spPr>
          <a:xfrm>
            <a:off x="6515448" y="3389982"/>
            <a:ext cx="815663" cy="327049"/>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a:extLst>
              <a:ext uri="{FF2B5EF4-FFF2-40B4-BE49-F238E27FC236}">
                <a16:creationId xmlns="" xmlns:a16="http://schemas.microsoft.com/office/drawing/2014/main" id="{2CE2AFC8-9F34-46AD-B6AE-23F71CE329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7106" y="2744376"/>
            <a:ext cx="1737360" cy="1737360"/>
          </a:xfrm>
          <a:prstGeom prst="rect">
            <a:avLst/>
          </a:prstGeom>
        </p:spPr>
      </p:pic>
    </p:spTree>
    <p:extLst>
      <p:ext uri="{BB962C8B-B14F-4D97-AF65-F5344CB8AC3E}">
        <p14:creationId xmlns:p14="http://schemas.microsoft.com/office/powerpoint/2010/main" val="3006496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25"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34" y="371455"/>
            <a:ext cx="8610877" cy="723900"/>
          </a:xfrm>
        </p:spPr>
        <p:txBody>
          <a:bodyPr>
            <a:noAutofit/>
          </a:bodyPr>
          <a:lstStyle/>
          <a:p>
            <a:r>
              <a:rPr lang="ru-RU" sz="3000" dirty="0" smtClean="0">
                <a:latin typeface="Arial" panose="020B0604020202020204" pitchFamily="34" charset="0"/>
                <a:cs typeface="Arial" panose="020B0604020202020204" pitchFamily="34" charset="0"/>
              </a:rPr>
              <a:t>Настройте контроллер и запустите вручную</a:t>
            </a:r>
            <a:endParaRPr lang="en-US" sz="3000" dirty="0">
              <a:latin typeface="Arial" panose="020B0604020202020204" pitchFamily="34" charset="0"/>
              <a:cs typeface="Arial" panose="020B0604020202020204" pitchFamily="34" charset="0"/>
            </a:endParaRPr>
          </a:p>
        </p:txBody>
      </p:sp>
      <p:sp>
        <p:nvSpPr>
          <p:cNvPr id="7" name="Title 7"/>
          <p:cNvSpPr txBox="1">
            <a:spLocks/>
          </p:cNvSpPr>
          <p:nvPr/>
        </p:nvSpPr>
        <p:spPr>
          <a:xfrm>
            <a:off x="414848" y="3933056"/>
            <a:ext cx="5792430" cy="24248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848" y="1117695"/>
            <a:ext cx="2521876" cy="5120640"/>
          </a:xfrm>
          <a:prstGeom prst="rect">
            <a:avLst/>
          </a:prstGeom>
        </p:spPr>
      </p:pic>
      <p:pic>
        <p:nvPicPr>
          <p:cNvPr id="21"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2748" y="1117695"/>
            <a:ext cx="2521876" cy="5120640"/>
          </a:xfrm>
          <a:prstGeom prst="rect">
            <a:avLst/>
          </a:prstGeom>
        </p:spPr>
      </p:pic>
      <p:pic>
        <p:nvPicPr>
          <p:cNvPr id="26"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4642" y="1052736"/>
            <a:ext cx="2521876" cy="5120640"/>
          </a:xfrm>
          <a:prstGeom prst="rect">
            <a:avLst/>
          </a:prstGeom>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00" y="1540208"/>
            <a:ext cx="2248832" cy="4497664"/>
          </a:xfrm>
          <a:prstGeom prst="rect">
            <a:avLst/>
          </a:prstGeom>
        </p:spPr>
      </p:pic>
      <p:sp>
        <p:nvSpPr>
          <p:cNvPr id="28" name="Rectangle 7">
            <a:extLst>
              <a:ext uri="{FF2B5EF4-FFF2-40B4-BE49-F238E27FC236}">
                <a16:creationId xmlns="" xmlns:a16="http://schemas.microsoft.com/office/drawing/2014/main" id="{DC664892-B575-41CD-98AD-1DB02BCDE17F}"/>
              </a:ext>
            </a:extLst>
          </p:cNvPr>
          <p:cNvSpPr/>
          <p:nvPr/>
        </p:nvSpPr>
        <p:spPr>
          <a:xfrm>
            <a:off x="1521171" y="3566536"/>
            <a:ext cx="340966" cy="332113"/>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4375" y="1540208"/>
            <a:ext cx="2231197" cy="4462393"/>
          </a:xfrm>
          <a:prstGeom prst="rect">
            <a:avLst/>
          </a:prstGeom>
        </p:spPr>
      </p:pic>
      <p:pic>
        <p:nvPicPr>
          <p:cNvPr id="11" name="Obraz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4908" y="1489652"/>
            <a:ext cx="2241343" cy="4482686"/>
          </a:xfrm>
          <a:prstGeom prst="rect">
            <a:avLst/>
          </a:prstGeom>
        </p:spPr>
      </p:pic>
      <p:sp>
        <p:nvSpPr>
          <p:cNvPr id="17" name="Rectangle 7">
            <a:extLst>
              <a:ext uri="{FF2B5EF4-FFF2-40B4-BE49-F238E27FC236}">
                <a16:creationId xmlns="" xmlns:a16="http://schemas.microsoft.com/office/drawing/2014/main" id="{DC664892-B575-41CD-98AD-1DB02BCDE17F}"/>
              </a:ext>
            </a:extLst>
          </p:cNvPr>
          <p:cNvSpPr/>
          <p:nvPr/>
        </p:nvSpPr>
        <p:spPr>
          <a:xfrm>
            <a:off x="1969613" y="3555743"/>
            <a:ext cx="340966" cy="332113"/>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246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8"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49" y="403806"/>
            <a:ext cx="8333616" cy="595536"/>
          </a:xfrm>
        </p:spPr>
        <p:txBody>
          <a:bodyPr>
            <a:normAutofit fontScale="90000"/>
          </a:bodyPr>
          <a:lstStyle/>
          <a:p>
            <a:r>
              <a:rPr lang="ru-RU" dirty="0" smtClean="0">
                <a:latin typeface="Arial" panose="020B0604020202020204" pitchFamily="34" charset="0"/>
                <a:cs typeface="Arial" panose="020B0604020202020204" pitchFamily="34" charset="0"/>
              </a:rPr>
              <a:t>Настройте программы и сохраните</a:t>
            </a:r>
            <a:endParaRPr lang="en-US" sz="3600" dirty="0">
              <a:latin typeface="Arial" panose="020B0604020202020204" pitchFamily="34" charset="0"/>
              <a:cs typeface="Arial" panose="020B0604020202020204" pitchFamily="34" charset="0"/>
            </a:endParaRPr>
          </a:p>
        </p:txBody>
      </p:sp>
      <p:sp>
        <p:nvSpPr>
          <p:cNvPr id="7" name="Title 7"/>
          <p:cNvSpPr txBox="1">
            <a:spLocks/>
          </p:cNvSpPr>
          <p:nvPr/>
        </p:nvSpPr>
        <p:spPr>
          <a:xfrm>
            <a:off x="414848" y="3933056"/>
            <a:ext cx="5792430" cy="24248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848" y="1117695"/>
            <a:ext cx="2521876" cy="5120640"/>
          </a:xfrm>
          <a:prstGeom prst="rect">
            <a:avLst/>
          </a:prstGeom>
        </p:spPr>
      </p:pic>
      <p:pic>
        <p:nvPicPr>
          <p:cNvPr id="21"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2748" y="1117695"/>
            <a:ext cx="2521876" cy="5120640"/>
          </a:xfrm>
          <a:prstGeom prst="rect">
            <a:avLst/>
          </a:prstGeom>
        </p:spPr>
      </p:pic>
      <p:pic>
        <p:nvPicPr>
          <p:cNvPr id="26"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4642" y="1052736"/>
            <a:ext cx="2521876" cy="5120640"/>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87" y="1628800"/>
            <a:ext cx="2231197" cy="4462393"/>
          </a:xfrm>
          <a:prstGeom prst="rect">
            <a:avLst/>
          </a:prstGeom>
        </p:spPr>
      </p:pic>
      <p:sp>
        <p:nvSpPr>
          <p:cNvPr id="28" name="Rectangle 7">
            <a:extLst>
              <a:ext uri="{FF2B5EF4-FFF2-40B4-BE49-F238E27FC236}">
                <a16:creationId xmlns="" xmlns:a16="http://schemas.microsoft.com/office/drawing/2014/main" id="{DC664892-B575-41CD-98AD-1DB02BCDE17F}"/>
              </a:ext>
            </a:extLst>
          </p:cNvPr>
          <p:cNvSpPr/>
          <p:nvPr/>
        </p:nvSpPr>
        <p:spPr>
          <a:xfrm>
            <a:off x="1691680" y="3140969"/>
            <a:ext cx="1001121" cy="627698"/>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7225" y="1628800"/>
            <a:ext cx="2236903" cy="4473806"/>
          </a:xfrm>
          <a:prstGeom prst="rect">
            <a:avLst/>
          </a:prstGeom>
        </p:spPr>
      </p:pic>
      <p:pic>
        <p:nvPicPr>
          <p:cNvPr id="4" name="Obraz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217" y="1628800"/>
            <a:ext cx="2232248" cy="4464496"/>
          </a:xfrm>
          <a:prstGeom prst="rect">
            <a:avLst/>
          </a:prstGeom>
        </p:spPr>
      </p:pic>
    </p:spTree>
    <p:extLst>
      <p:ext uri="{BB962C8B-B14F-4D97-AF65-F5344CB8AC3E}">
        <p14:creationId xmlns:p14="http://schemas.microsoft.com/office/powerpoint/2010/main" val="1801627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6945"/>
            <a:ext cx="7363543" cy="723900"/>
          </a:xfrm>
        </p:spPr>
        <p:txBody>
          <a:bodyPr>
            <a:noAutofit/>
          </a:bodyPr>
          <a:lstStyle/>
          <a:p>
            <a:r>
              <a:rPr lang="ru-RU" sz="2400" dirty="0">
                <a:solidFill>
                  <a:schemeClr val="tx1"/>
                </a:solidFill>
                <a:latin typeface="Arial" panose="020B0604020202020204" pitchFamily="34" charset="0"/>
                <a:cs typeface="Arial" panose="020B0604020202020204" pitchFamily="34" charset="0"/>
              </a:rPr>
              <a:t>В</a:t>
            </a:r>
            <a:r>
              <a:rPr lang="ru-RU" sz="2400" dirty="0" smtClean="0">
                <a:solidFill>
                  <a:schemeClr val="tx1"/>
                </a:solidFill>
                <a:latin typeface="Arial" panose="020B0604020202020204" pitchFamily="34" charset="0"/>
                <a:cs typeface="Arial" panose="020B0604020202020204" pitchFamily="34" charset="0"/>
              </a:rPr>
              <a:t>одный Бюджет</a:t>
            </a:r>
            <a:r>
              <a:rPr lang="pl-PL"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время запуска и продолжительность полива</a:t>
            </a:r>
            <a:endParaRPr lang="en-US" sz="2400" dirty="0">
              <a:latin typeface="Arial" panose="020B0604020202020204" pitchFamily="34" charset="0"/>
              <a:cs typeface="Arial" panose="020B0604020202020204" pitchFamily="34" charset="0"/>
            </a:endParaRPr>
          </a:p>
        </p:txBody>
      </p:sp>
      <p:sp>
        <p:nvSpPr>
          <p:cNvPr id="7" name="Title 7"/>
          <p:cNvSpPr txBox="1">
            <a:spLocks/>
          </p:cNvSpPr>
          <p:nvPr/>
        </p:nvSpPr>
        <p:spPr>
          <a:xfrm>
            <a:off x="449591" y="4024495"/>
            <a:ext cx="5792430" cy="24248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591" y="1209134"/>
            <a:ext cx="2521876" cy="5120640"/>
          </a:xfrm>
          <a:prstGeom prst="rect">
            <a:avLst/>
          </a:prstGeom>
        </p:spPr>
      </p:pic>
      <p:pic>
        <p:nvPicPr>
          <p:cNvPr id="21"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7491" y="1209134"/>
            <a:ext cx="2521876" cy="5120640"/>
          </a:xfrm>
          <a:prstGeom prst="rect">
            <a:avLst/>
          </a:prstGeom>
        </p:spPr>
      </p:pic>
      <p:pic>
        <p:nvPicPr>
          <p:cNvPr id="26"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19385" y="1144175"/>
            <a:ext cx="2521876" cy="5120640"/>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80" y="1576223"/>
            <a:ext cx="2266297" cy="4532594"/>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623" y="1576223"/>
            <a:ext cx="2269019" cy="4538038"/>
          </a:xfrm>
          <a:prstGeom prst="rect">
            <a:avLst/>
          </a:prstGeom>
        </p:spPr>
      </p:pic>
      <p:pic>
        <p:nvPicPr>
          <p:cNvPr id="9" name="Obraz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5194" y="1576223"/>
            <a:ext cx="2266297" cy="4532594"/>
          </a:xfrm>
          <a:prstGeom prst="rect">
            <a:avLst/>
          </a:prstGeom>
        </p:spPr>
      </p:pic>
    </p:spTree>
    <p:extLst>
      <p:ext uri="{BB962C8B-B14F-4D97-AF65-F5344CB8AC3E}">
        <p14:creationId xmlns:p14="http://schemas.microsoft.com/office/powerpoint/2010/main" val="1549325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97" y="348363"/>
            <a:ext cx="8783021" cy="723900"/>
          </a:xfrm>
        </p:spPr>
        <p:txBody>
          <a:bodyPr>
            <a:normAutofit/>
          </a:bodyPr>
          <a:lstStyle/>
          <a:p>
            <a:r>
              <a:rPr lang="ru-RU" sz="3600" dirty="0" smtClean="0">
                <a:latin typeface="Arial" panose="020B0604020202020204" pitchFamily="34" charset="0"/>
                <a:cs typeface="Arial" panose="020B0604020202020204" pitchFamily="34" charset="0"/>
              </a:rPr>
              <a:t>Сезонные настройки и задержка полива</a:t>
            </a:r>
            <a:endParaRPr lang="en-US" sz="3600" dirty="0">
              <a:latin typeface="Arial" panose="020B0604020202020204" pitchFamily="34" charset="0"/>
              <a:cs typeface="Arial" panose="020B0604020202020204" pitchFamily="34" charset="0"/>
            </a:endParaRPr>
          </a:p>
        </p:txBody>
      </p:sp>
      <p:sp>
        <p:nvSpPr>
          <p:cNvPr id="7" name="Title 7"/>
          <p:cNvSpPr txBox="1">
            <a:spLocks/>
          </p:cNvSpPr>
          <p:nvPr/>
        </p:nvSpPr>
        <p:spPr>
          <a:xfrm>
            <a:off x="414848" y="3933056"/>
            <a:ext cx="5792430" cy="24248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848" y="1117695"/>
            <a:ext cx="2521876" cy="5120640"/>
          </a:xfrm>
          <a:prstGeom prst="rect">
            <a:avLst/>
          </a:prstGeom>
        </p:spPr>
      </p:pic>
      <p:pic>
        <p:nvPicPr>
          <p:cNvPr id="21"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2748" y="1117695"/>
            <a:ext cx="2521876" cy="5120640"/>
          </a:xfrm>
          <a:prstGeom prst="rect">
            <a:avLst/>
          </a:prstGeom>
        </p:spPr>
      </p:pic>
      <p:pic>
        <p:nvPicPr>
          <p:cNvPr id="26"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4642" y="1052736"/>
            <a:ext cx="2521876" cy="5120640"/>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87" y="1628800"/>
            <a:ext cx="2231197" cy="4462393"/>
          </a:xfrm>
          <a:prstGeom prst="rect">
            <a:avLst/>
          </a:prstGeom>
        </p:spPr>
      </p:pic>
      <p:sp>
        <p:nvSpPr>
          <p:cNvPr id="11" name="Rectangle 7">
            <a:extLst>
              <a:ext uri="{FF2B5EF4-FFF2-40B4-BE49-F238E27FC236}">
                <a16:creationId xmlns="" xmlns:a16="http://schemas.microsoft.com/office/drawing/2014/main" id="{DC664892-B575-41CD-98AD-1DB02BCDE17F}"/>
              </a:ext>
            </a:extLst>
          </p:cNvPr>
          <p:cNvSpPr/>
          <p:nvPr/>
        </p:nvSpPr>
        <p:spPr>
          <a:xfrm>
            <a:off x="1686845" y="3827363"/>
            <a:ext cx="1001121" cy="627698"/>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 xmlns:a16="http://schemas.microsoft.com/office/drawing/2014/main" id="{DC664892-B575-41CD-98AD-1DB02BCDE17F}"/>
              </a:ext>
            </a:extLst>
          </p:cNvPr>
          <p:cNvSpPr/>
          <p:nvPr/>
        </p:nvSpPr>
        <p:spPr>
          <a:xfrm>
            <a:off x="620506" y="3842192"/>
            <a:ext cx="1001121" cy="627698"/>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1607562"/>
            <a:ext cx="2234630" cy="4469260"/>
          </a:xfrm>
          <a:prstGeom prst="rect">
            <a:avLst/>
          </a:prstGeom>
        </p:spPr>
      </p:pic>
      <p:pic>
        <p:nvPicPr>
          <p:cNvPr id="4" name="Obraz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5002" y="1586208"/>
            <a:ext cx="2241155" cy="4482309"/>
          </a:xfrm>
          <a:prstGeom prst="rect">
            <a:avLst/>
          </a:prstGeom>
        </p:spPr>
      </p:pic>
    </p:spTree>
    <p:extLst>
      <p:ext uri="{BB962C8B-B14F-4D97-AF65-F5344CB8AC3E}">
        <p14:creationId xmlns:p14="http://schemas.microsoft.com/office/powerpoint/2010/main" val="3952217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627" y="393795"/>
            <a:ext cx="5791200" cy="723900"/>
          </a:xfrm>
        </p:spPr>
        <p:txBody>
          <a:bodyPr>
            <a:normAutofit fontScale="90000"/>
          </a:bodyPr>
          <a:lstStyle/>
          <a:p>
            <a:r>
              <a:rPr lang="ru-RU" dirty="0" smtClean="0">
                <a:latin typeface="Arial" panose="020B0604020202020204" pitchFamily="34" charset="0"/>
                <a:cs typeface="Arial" panose="020B0604020202020204" pitchFamily="34" charset="0"/>
              </a:rPr>
              <a:t>Установите пароль</a:t>
            </a:r>
            <a:endParaRPr lang="en-US" sz="3600" dirty="0">
              <a:latin typeface="Arial" panose="020B0604020202020204" pitchFamily="34" charset="0"/>
              <a:cs typeface="Arial" panose="020B0604020202020204" pitchFamily="34" charset="0"/>
            </a:endParaRPr>
          </a:p>
        </p:txBody>
      </p:sp>
      <p:sp>
        <p:nvSpPr>
          <p:cNvPr id="7" name="Title 7"/>
          <p:cNvSpPr txBox="1">
            <a:spLocks/>
          </p:cNvSpPr>
          <p:nvPr/>
        </p:nvSpPr>
        <p:spPr>
          <a:xfrm>
            <a:off x="414848" y="3933056"/>
            <a:ext cx="5792430" cy="24248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848" y="1117695"/>
            <a:ext cx="2521876" cy="5120640"/>
          </a:xfrm>
          <a:prstGeom prst="rect">
            <a:avLst/>
          </a:prstGeom>
        </p:spPr>
      </p:pic>
      <p:pic>
        <p:nvPicPr>
          <p:cNvPr id="21"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2748" y="1117695"/>
            <a:ext cx="2521876" cy="5120640"/>
          </a:xfrm>
          <a:prstGeom prst="rect">
            <a:avLst/>
          </a:prstGeom>
        </p:spPr>
      </p:pic>
      <p:pic>
        <p:nvPicPr>
          <p:cNvPr id="26"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4642" y="1052736"/>
            <a:ext cx="2521876" cy="5120640"/>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187" y="1628800"/>
            <a:ext cx="2231197" cy="4462393"/>
          </a:xfrm>
          <a:prstGeom prst="rect">
            <a:avLst/>
          </a:prstGeom>
        </p:spPr>
      </p:pic>
      <p:sp>
        <p:nvSpPr>
          <p:cNvPr id="12" name="Rectangle 7">
            <a:extLst>
              <a:ext uri="{FF2B5EF4-FFF2-40B4-BE49-F238E27FC236}">
                <a16:creationId xmlns="" xmlns:a16="http://schemas.microsoft.com/office/drawing/2014/main" id="{DC664892-B575-41CD-98AD-1DB02BCDE17F}"/>
              </a:ext>
            </a:extLst>
          </p:cNvPr>
          <p:cNvSpPr/>
          <p:nvPr/>
        </p:nvSpPr>
        <p:spPr>
          <a:xfrm>
            <a:off x="2444336" y="5517232"/>
            <a:ext cx="351094" cy="306888"/>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3980" y="1628800"/>
            <a:ext cx="2199412" cy="4398824"/>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6302" y="1590512"/>
            <a:ext cx="2218556" cy="4437112"/>
          </a:xfrm>
          <a:prstGeom prst="rect">
            <a:avLst/>
          </a:prstGeom>
        </p:spPr>
      </p:pic>
      <p:sp>
        <p:nvSpPr>
          <p:cNvPr id="14" name="Rectangle 7">
            <a:extLst>
              <a:ext uri="{FF2B5EF4-FFF2-40B4-BE49-F238E27FC236}">
                <a16:creationId xmlns="" xmlns:a16="http://schemas.microsoft.com/office/drawing/2014/main" id="{DC664892-B575-41CD-98AD-1DB02BCDE17F}"/>
              </a:ext>
            </a:extLst>
          </p:cNvPr>
          <p:cNvSpPr/>
          <p:nvPr/>
        </p:nvSpPr>
        <p:spPr>
          <a:xfrm>
            <a:off x="3569073" y="2780928"/>
            <a:ext cx="1064613" cy="378896"/>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979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09" y="386944"/>
            <a:ext cx="8692154" cy="723900"/>
          </a:xfrm>
        </p:spPr>
        <p:txBody>
          <a:bodyPr>
            <a:normAutofit fontScale="90000"/>
          </a:bodyPr>
          <a:lstStyle/>
          <a:p>
            <a:r>
              <a:rPr lang="ru-RU" sz="3600" dirty="0" smtClean="0">
                <a:latin typeface="Arial" panose="020B0604020202020204" pitchFamily="34" charset="0"/>
                <a:cs typeface="Arial" panose="020B0604020202020204" pitchFamily="34" charset="0"/>
              </a:rPr>
              <a:t>Дайте название контроллеру и клапанам</a:t>
            </a:r>
            <a:endParaRPr lang="en-US" sz="3600" dirty="0">
              <a:latin typeface="Arial" panose="020B0604020202020204" pitchFamily="34" charset="0"/>
              <a:cs typeface="Arial" panose="020B0604020202020204" pitchFamily="34" charset="0"/>
            </a:endParaRPr>
          </a:p>
        </p:txBody>
      </p:sp>
      <p:sp>
        <p:nvSpPr>
          <p:cNvPr id="7" name="Title 7"/>
          <p:cNvSpPr txBox="1">
            <a:spLocks/>
          </p:cNvSpPr>
          <p:nvPr/>
        </p:nvSpPr>
        <p:spPr>
          <a:xfrm>
            <a:off x="414848" y="3933056"/>
            <a:ext cx="5792430" cy="24248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848" y="1117695"/>
            <a:ext cx="2521876" cy="5120640"/>
          </a:xfrm>
          <a:prstGeom prst="rect">
            <a:avLst/>
          </a:prstGeom>
        </p:spPr>
      </p:pic>
      <p:pic>
        <p:nvPicPr>
          <p:cNvPr id="21"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2748" y="1117695"/>
            <a:ext cx="2521876" cy="5120640"/>
          </a:xfrm>
          <a:prstGeom prst="rect">
            <a:avLst/>
          </a:prstGeom>
        </p:spPr>
      </p:pic>
      <p:pic>
        <p:nvPicPr>
          <p:cNvPr id="26"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4642" y="1052736"/>
            <a:ext cx="2521876" cy="5120640"/>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080" y="1590512"/>
            <a:ext cx="2199412" cy="4398824"/>
          </a:xfrm>
          <a:prstGeom prst="rect">
            <a:avLst/>
          </a:prstGeom>
        </p:spPr>
      </p:pic>
      <p:sp>
        <p:nvSpPr>
          <p:cNvPr id="14" name="Rectangle 7">
            <a:extLst>
              <a:ext uri="{FF2B5EF4-FFF2-40B4-BE49-F238E27FC236}">
                <a16:creationId xmlns="" xmlns:a16="http://schemas.microsoft.com/office/drawing/2014/main" id="{DC664892-B575-41CD-98AD-1DB02BCDE17F}"/>
              </a:ext>
            </a:extLst>
          </p:cNvPr>
          <p:cNvSpPr/>
          <p:nvPr/>
        </p:nvSpPr>
        <p:spPr>
          <a:xfrm>
            <a:off x="576081" y="3192210"/>
            <a:ext cx="971584" cy="308798"/>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5681" y="1549743"/>
            <a:ext cx="2219797" cy="4439593"/>
          </a:xfrm>
          <a:prstGeom prst="rect">
            <a:avLst/>
          </a:prstGeom>
        </p:spPr>
      </p:pic>
      <p:sp>
        <p:nvSpPr>
          <p:cNvPr id="13" name="Rectangle 7">
            <a:extLst>
              <a:ext uri="{FF2B5EF4-FFF2-40B4-BE49-F238E27FC236}">
                <a16:creationId xmlns="" xmlns:a16="http://schemas.microsoft.com/office/drawing/2014/main" id="{DC664892-B575-41CD-98AD-1DB02BCDE17F}"/>
              </a:ext>
            </a:extLst>
          </p:cNvPr>
          <p:cNvSpPr/>
          <p:nvPr/>
        </p:nvSpPr>
        <p:spPr>
          <a:xfrm>
            <a:off x="1451372" y="2298587"/>
            <a:ext cx="1324120" cy="308798"/>
          </a:xfrm>
          <a:prstGeom prst="rect">
            <a:avLst/>
          </a:prstGeom>
          <a:solidFill>
            <a:srgbClr val="FFFF00">
              <a:alpha val="2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1880" y="1549743"/>
            <a:ext cx="2260303" cy="4520606"/>
          </a:xfrm>
          <a:prstGeom prst="rect">
            <a:avLst/>
          </a:prstGeom>
        </p:spPr>
      </p:pic>
    </p:spTree>
    <p:extLst>
      <p:ext uri="{BB962C8B-B14F-4D97-AF65-F5344CB8AC3E}">
        <p14:creationId xmlns:p14="http://schemas.microsoft.com/office/powerpoint/2010/main" val="3806216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534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85650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503237"/>
            <a:ext cx="9143999" cy="9951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8000"/>
                </a:solidFill>
                <a:latin typeface="Arial" panose="020B0604020202020204" pitchFamily="34" charset="0"/>
                <a:cs typeface="Arial" panose="020B0604020202020204" pitchFamily="34" charset="0"/>
              </a:rPr>
              <a:t>9</a:t>
            </a:r>
            <a:r>
              <a:rPr lang="ru-RU" sz="3600" b="1" dirty="0">
                <a:solidFill>
                  <a:srgbClr val="008000"/>
                </a:solidFill>
                <a:latin typeface="Arial" panose="020B0604020202020204" pitchFamily="34" charset="0"/>
                <a:cs typeface="Arial" panose="020B0604020202020204" pitchFamily="34" charset="0"/>
              </a:rPr>
              <a:t>В Контроллер </a:t>
            </a:r>
            <a:r>
              <a:rPr lang="ru-RU" sz="3600" b="1" dirty="0" smtClean="0">
                <a:solidFill>
                  <a:srgbClr val="008000"/>
                </a:solidFill>
                <a:latin typeface="Arial" panose="020B0604020202020204" pitchFamily="34" charset="0"/>
                <a:cs typeface="Arial" panose="020B0604020202020204" pitchFamily="34" charset="0"/>
              </a:rPr>
              <a:t>с батарейным питанием </a:t>
            </a:r>
            <a:r>
              <a:rPr lang="en-US" sz="3600" b="1" dirty="0" smtClean="0">
                <a:solidFill>
                  <a:srgbClr val="008000"/>
                </a:solidFill>
                <a:latin typeface="Arial" panose="020B0604020202020204" pitchFamily="34" charset="0"/>
                <a:cs typeface="Arial" panose="020B0604020202020204" pitchFamily="34" charset="0"/>
              </a:rPr>
              <a:t>TBOS-BT</a:t>
            </a:r>
            <a:endParaRPr lang="en-US" sz="3600" dirty="0">
              <a:solidFill>
                <a:srgbClr val="008000"/>
              </a:solidFill>
              <a:latin typeface="Arial" panose="020B0604020202020204" pitchFamily="34" charset="0"/>
              <a:cs typeface="Arial" panose="020B0604020202020204" pitchFamily="34" charset="0"/>
            </a:endParaRPr>
          </a:p>
        </p:txBody>
      </p:sp>
      <p:sp>
        <p:nvSpPr>
          <p:cNvPr id="12" name="TextBox 11"/>
          <p:cNvSpPr txBox="1"/>
          <p:nvPr/>
        </p:nvSpPr>
        <p:spPr>
          <a:xfrm>
            <a:off x="1168851" y="1726024"/>
            <a:ext cx="5453202" cy="523220"/>
          </a:xfrm>
          <a:prstGeom prst="rect">
            <a:avLst/>
          </a:prstGeom>
          <a:noFill/>
        </p:spPr>
        <p:txBody>
          <a:bodyPr wrap="square" rtlCol="0">
            <a:spAutoFit/>
          </a:bodyPr>
          <a:lstStyle/>
          <a:p>
            <a:r>
              <a:rPr lang="ru-RU" sz="2800" b="1" dirty="0" smtClean="0"/>
              <a:t>Устанавливается где угодно</a:t>
            </a:r>
            <a:endParaRPr lang="en-US" sz="2800" b="1" dirty="0"/>
          </a:p>
        </p:txBody>
      </p:sp>
      <p:pic>
        <p:nvPicPr>
          <p:cNvPr id="8" name="Content Placeholder 7">
            <a:extLst>
              <a:ext uri="{FF2B5EF4-FFF2-40B4-BE49-F238E27FC236}">
                <a16:creationId xmlns="" xmlns:a16="http://schemas.microsoft.com/office/drawing/2014/main" id="{61390685-42F5-4386-BFE8-832E815ECCCE}"/>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383426" y="1677462"/>
            <a:ext cx="571782" cy="571782"/>
          </a:xfrm>
        </p:spPr>
      </p:pic>
      <p:pic>
        <p:nvPicPr>
          <p:cNvPr id="30" name="Picture 29">
            <a:extLst>
              <a:ext uri="{FF2B5EF4-FFF2-40B4-BE49-F238E27FC236}">
                <a16:creationId xmlns="" xmlns:a16="http://schemas.microsoft.com/office/drawing/2014/main" id="{2A9FB1FD-E1C4-4BE3-B330-B5544F6D5A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5993" y="2492479"/>
            <a:ext cx="559215" cy="559215"/>
          </a:xfrm>
          <a:prstGeom prst="rect">
            <a:avLst/>
          </a:prstGeom>
        </p:spPr>
      </p:pic>
      <p:sp>
        <p:nvSpPr>
          <p:cNvPr id="31" name="TextBox 30">
            <a:extLst>
              <a:ext uri="{FF2B5EF4-FFF2-40B4-BE49-F238E27FC236}">
                <a16:creationId xmlns="" xmlns:a16="http://schemas.microsoft.com/office/drawing/2014/main" id="{75CF5B62-C61F-49CF-8F3E-8D6013C351BA}"/>
              </a:ext>
            </a:extLst>
          </p:cNvPr>
          <p:cNvSpPr txBox="1"/>
          <p:nvPr/>
        </p:nvSpPr>
        <p:spPr>
          <a:xfrm>
            <a:off x="1203141" y="2474498"/>
            <a:ext cx="4580361" cy="523220"/>
          </a:xfrm>
          <a:prstGeom prst="rect">
            <a:avLst/>
          </a:prstGeom>
          <a:noFill/>
        </p:spPr>
        <p:txBody>
          <a:bodyPr wrap="square" rtlCol="0">
            <a:spAutoFit/>
          </a:bodyPr>
          <a:lstStyle/>
          <a:p>
            <a:r>
              <a:rPr lang="ru-RU" sz="2800" b="1" dirty="0" smtClean="0"/>
              <a:t>Антивандальный</a:t>
            </a:r>
            <a:endParaRPr lang="en-US" sz="2800" b="1" dirty="0"/>
          </a:p>
        </p:txBody>
      </p:sp>
      <p:pic>
        <p:nvPicPr>
          <p:cNvPr id="33" name="Picture 32">
            <a:extLst>
              <a:ext uri="{FF2B5EF4-FFF2-40B4-BE49-F238E27FC236}">
                <a16:creationId xmlns="" xmlns:a16="http://schemas.microsoft.com/office/drawing/2014/main" id="{AA7F64BE-53F0-4182-A183-01385A9CD5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6675" y="2246863"/>
            <a:ext cx="2799612" cy="4113562"/>
          </a:xfrm>
          <a:prstGeom prst="rect">
            <a:avLst/>
          </a:prstGeom>
        </p:spPr>
      </p:pic>
      <p:pic>
        <p:nvPicPr>
          <p:cNvPr id="3" name="Picture 2">
            <a:extLst>
              <a:ext uri="{FF2B5EF4-FFF2-40B4-BE49-F238E27FC236}">
                <a16:creationId xmlns="" xmlns:a16="http://schemas.microsoft.com/office/drawing/2014/main" id="{21FD03E9-4305-4DDF-AEAD-5A446016791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3426" y="3309709"/>
            <a:ext cx="653463" cy="796862"/>
          </a:xfrm>
          <a:prstGeom prst="rect">
            <a:avLst/>
          </a:prstGeom>
        </p:spPr>
      </p:pic>
      <p:sp>
        <p:nvSpPr>
          <p:cNvPr id="13" name="TextBox 12">
            <a:extLst>
              <a:ext uri="{FF2B5EF4-FFF2-40B4-BE49-F238E27FC236}">
                <a16:creationId xmlns="" xmlns:a16="http://schemas.microsoft.com/office/drawing/2014/main" id="{84F6BC1A-28D2-4E8E-84E4-C4AF014F2E80}"/>
              </a:ext>
            </a:extLst>
          </p:cNvPr>
          <p:cNvSpPr txBox="1"/>
          <p:nvPr/>
        </p:nvSpPr>
        <p:spPr>
          <a:xfrm>
            <a:off x="1278518" y="3389071"/>
            <a:ext cx="2545195" cy="523220"/>
          </a:xfrm>
          <a:prstGeom prst="rect">
            <a:avLst/>
          </a:prstGeom>
          <a:noFill/>
        </p:spPr>
        <p:txBody>
          <a:bodyPr wrap="square" rtlCol="0">
            <a:spAutoFit/>
          </a:bodyPr>
          <a:lstStyle/>
          <a:p>
            <a:r>
              <a:rPr lang="ru-RU" sz="2800" b="1" dirty="0" smtClean="0"/>
              <a:t>Защита </a:t>
            </a:r>
            <a:r>
              <a:rPr lang="en-US" sz="2800" b="1" dirty="0" smtClean="0"/>
              <a:t>IP68</a:t>
            </a:r>
            <a:endParaRPr lang="en-US" sz="2800" b="1" dirty="0"/>
          </a:p>
        </p:txBody>
      </p:sp>
      <p:pic>
        <p:nvPicPr>
          <p:cNvPr id="10" name="Picture 34">
            <a:extLst>
              <a:ext uri="{FF2B5EF4-FFF2-40B4-BE49-F238E27FC236}">
                <a16:creationId xmlns="" xmlns:a16="http://schemas.microsoft.com/office/drawing/2014/main" id="{F3A955BE-7CEC-4B20-BCA0-7DF009760E3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5993" y="4303644"/>
            <a:ext cx="805002" cy="805002"/>
          </a:xfrm>
          <a:prstGeom prst="rect">
            <a:avLst/>
          </a:prstGeom>
        </p:spPr>
      </p:pic>
      <p:pic>
        <p:nvPicPr>
          <p:cNvPr id="11" name="Picture 13">
            <a:extLst>
              <a:ext uri="{FF2B5EF4-FFF2-40B4-BE49-F238E27FC236}">
                <a16:creationId xmlns="" xmlns:a16="http://schemas.microsoft.com/office/drawing/2014/main" id="{7732A7C3-72EC-417B-87C5-65229DADA28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5061" y="5338681"/>
            <a:ext cx="750192" cy="882550"/>
          </a:xfrm>
          <a:prstGeom prst="rect">
            <a:avLst/>
          </a:prstGeom>
        </p:spPr>
      </p:pic>
      <p:sp>
        <p:nvSpPr>
          <p:cNvPr id="15" name="TextBox 14">
            <a:extLst>
              <a:ext uri="{FF2B5EF4-FFF2-40B4-BE49-F238E27FC236}">
                <a16:creationId xmlns="" xmlns:a16="http://schemas.microsoft.com/office/drawing/2014/main" id="{C51AA743-B5AF-4CD9-80A9-ECC05913C550}"/>
              </a:ext>
            </a:extLst>
          </p:cNvPr>
          <p:cNvSpPr txBox="1"/>
          <p:nvPr/>
        </p:nvSpPr>
        <p:spPr>
          <a:xfrm>
            <a:off x="1338065" y="4303644"/>
            <a:ext cx="4394757" cy="523220"/>
          </a:xfrm>
          <a:prstGeom prst="rect">
            <a:avLst/>
          </a:prstGeom>
          <a:noFill/>
        </p:spPr>
        <p:txBody>
          <a:bodyPr wrap="square" rtlCol="0">
            <a:spAutoFit/>
          </a:bodyPr>
          <a:lstStyle/>
          <a:p>
            <a:r>
              <a:rPr lang="ru-RU" sz="2800" b="1" dirty="0" smtClean="0"/>
              <a:t>Контролирует до 6 зон</a:t>
            </a:r>
            <a:endParaRPr lang="en-US" sz="2800" b="1" dirty="0"/>
          </a:p>
        </p:txBody>
      </p:sp>
      <p:sp>
        <p:nvSpPr>
          <p:cNvPr id="16" name="TextBox 15">
            <a:extLst>
              <a:ext uri="{FF2B5EF4-FFF2-40B4-BE49-F238E27FC236}">
                <a16:creationId xmlns="" xmlns:a16="http://schemas.microsoft.com/office/drawing/2014/main" id="{1C138368-BA7C-47F7-98EE-3CB6880F8267}"/>
              </a:ext>
            </a:extLst>
          </p:cNvPr>
          <p:cNvSpPr txBox="1"/>
          <p:nvPr/>
        </p:nvSpPr>
        <p:spPr>
          <a:xfrm>
            <a:off x="1322826" y="5270909"/>
            <a:ext cx="5299227" cy="954107"/>
          </a:xfrm>
          <a:prstGeom prst="rect">
            <a:avLst/>
          </a:prstGeom>
          <a:noFill/>
        </p:spPr>
        <p:txBody>
          <a:bodyPr wrap="square" rtlCol="0">
            <a:spAutoFit/>
          </a:bodyPr>
          <a:lstStyle/>
          <a:p>
            <a:r>
              <a:rPr lang="ru-RU" sz="2800" b="1" dirty="0" smtClean="0"/>
              <a:t>Совместим со старыми передатчиками</a:t>
            </a:r>
            <a:endParaRPr lang="en-US" sz="2800" b="1" dirty="0"/>
          </a:p>
        </p:txBody>
      </p:sp>
    </p:spTree>
    <p:extLst>
      <p:ext uri="{BB962C8B-B14F-4D97-AF65-F5344CB8AC3E}">
        <p14:creationId xmlns:p14="http://schemas.microsoft.com/office/powerpoint/2010/main" val="569046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 grpId="0"/>
      <p:bldP spid="1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457200"/>
            <a:ext cx="8229600" cy="685800"/>
          </a:xfrm>
        </p:spPr>
        <p:txBody>
          <a:bodyPr>
            <a:normAutofit fontScale="90000"/>
          </a:bodyPr>
          <a:lstStyle/>
          <a:p>
            <a:r>
              <a:rPr lang="ru-RU" altLang="fr-FR" dirty="0" smtClean="0">
                <a:solidFill>
                  <a:srgbClr val="008000"/>
                </a:solidFill>
              </a:rPr>
              <a:t>Что нового в </a:t>
            </a:r>
            <a:r>
              <a:rPr lang="en-US" dirty="0" smtClean="0">
                <a:solidFill>
                  <a:srgbClr val="008000"/>
                </a:solidFill>
                <a:latin typeface="Arial" panose="020B0604020202020204" pitchFamily="34" charset="0"/>
                <a:cs typeface="Arial" panose="020B0604020202020204" pitchFamily="34" charset="0"/>
              </a:rPr>
              <a:t>TBOS-BT</a:t>
            </a:r>
            <a:r>
              <a:rPr lang="fr-FR" altLang="fr-FR" dirty="0" smtClean="0">
                <a:solidFill>
                  <a:srgbClr val="008000"/>
                </a:solidFill>
              </a:rPr>
              <a:t>?</a:t>
            </a:r>
          </a:p>
        </p:txBody>
      </p:sp>
      <p:sp>
        <p:nvSpPr>
          <p:cNvPr id="2" name="Объект 1"/>
          <p:cNvSpPr>
            <a:spLocks noGrp="1"/>
          </p:cNvSpPr>
          <p:nvPr>
            <p:ph idx="1"/>
          </p:nvPr>
        </p:nvSpPr>
        <p:spPr>
          <a:xfrm>
            <a:off x="152400" y="1371600"/>
            <a:ext cx="6019800" cy="5105400"/>
          </a:xfrm>
        </p:spPr>
        <p:txBody>
          <a:bodyPr/>
          <a:lstStyle/>
          <a:p>
            <a:pPr>
              <a:defRPr/>
            </a:pPr>
            <a:r>
              <a:rPr lang="ru-RU" altLang="fr-FR" sz="2800" dirty="0" smtClean="0"/>
              <a:t>Такая же функциональность, что и у TB</a:t>
            </a:r>
            <a:r>
              <a:rPr lang="en-US" altLang="fr-FR" sz="2800" dirty="0" smtClean="0"/>
              <a:t>OS</a:t>
            </a:r>
            <a:r>
              <a:rPr lang="ru-RU" altLang="fr-FR" sz="2800" dirty="0" smtClean="0"/>
              <a:t>II</a:t>
            </a:r>
          </a:p>
          <a:p>
            <a:pPr>
              <a:buFont typeface="Arial" panose="020B0604020202020204" pitchFamily="34" charset="0"/>
              <a:buChar char="•"/>
              <a:defRPr/>
            </a:pPr>
            <a:r>
              <a:rPr lang="ru-RU" altLang="fr-FR" sz="2800" dirty="0" smtClean="0"/>
              <a:t>Возможность </a:t>
            </a:r>
            <a:r>
              <a:rPr lang="ru-RU" altLang="fr-FR" sz="2800" dirty="0"/>
              <a:t>радио </a:t>
            </a:r>
            <a:r>
              <a:rPr lang="ru-RU" altLang="fr-FR" sz="2800" dirty="0" smtClean="0"/>
              <a:t>соединения</a:t>
            </a:r>
          </a:p>
          <a:p>
            <a:pPr>
              <a:buFont typeface="Arial" panose="020B0604020202020204" pitchFamily="34" charset="0"/>
              <a:buChar char="•"/>
              <a:defRPr/>
            </a:pPr>
            <a:r>
              <a:rPr lang="ru-RU" altLang="fr-FR" sz="2800" dirty="0" smtClean="0"/>
              <a:t>Централизация </a:t>
            </a:r>
            <a:r>
              <a:rPr lang="ru-RU" altLang="fr-FR" sz="2800" dirty="0"/>
              <a:t>с</a:t>
            </a:r>
            <a:r>
              <a:rPr lang="fr-FR" altLang="fr-FR" sz="2800" dirty="0"/>
              <a:t> </a:t>
            </a:r>
            <a:r>
              <a:rPr lang="fr-FR" altLang="fr-FR" sz="2800" dirty="0" smtClean="0"/>
              <a:t>IQ</a:t>
            </a:r>
            <a:endParaRPr lang="ru-RU" altLang="fr-FR" sz="2800" dirty="0" smtClean="0"/>
          </a:p>
          <a:p>
            <a:pPr>
              <a:buFont typeface="Arial" panose="020B0604020202020204" pitchFamily="34" charset="0"/>
              <a:buChar char="•"/>
              <a:defRPr/>
            </a:pPr>
            <a:r>
              <a:rPr lang="ru-RU" altLang="fr-FR" sz="2800" dirty="0" smtClean="0"/>
              <a:t>Конкурентоспособная цена</a:t>
            </a:r>
            <a:endParaRPr lang="en-US" altLang="fr-FR" sz="2800" dirty="0"/>
          </a:p>
          <a:p>
            <a:pPr marL="0" indent="0">
              <a:buNone/>
              <a:defRPr/>
            </a:pPr>
            <a:r>
              <a:rPr lang="ru-RU" altLang="fr-FR" sz="4000" dirty="0" smtClean="0">
                <a:solidFill>
                  <a:srgbClr val="006800"/>
                </a:solidFill>
              </a:rPr>
              <a:t>+ </a:t>
            </a:r>
            <a:r>
              <a:rPr lang="ru-RU" altLang="fr-FR" sz="3200" dirty="0" smtClean="0">
                <a:solidFill>
                  <a:srgbClr val="006800"/>
                </a:solidFill>
              </a:rPr>
              <a:t>Подключение и управление через </a:t>
            </a:r>
            <a:r>
              <a:rPr lang="en-US" altLang="fr-FR" sz="3200" dirty="0" smtClean="0">
                <a:solidFill>
                  <a:srgbClr val="006800"/>
                </a:solidFill>
              </a:rPr>
              <a:t>B</a:t>
            </a:r>
            <a:r>
              <a:rPr lang="fr-FR" altLang="fr-FR" sz="3200" dirty="0" smtClean="0">
                <a:solidFill>
                  <a:srgbClr val="006800"/>
                </a:solidFill>
              </a:rPr>
              <a:t>luetooth</a:t>
            </a:r>
          </a:p>
          <a:p>
            <a:pPr>
              <a:defRPr/>
            </a:pPr>
            <a:endParaRPr lang="ru-RU" dirty="0"/>
          </a:p>
        </p:txBody>
      </p:sp>
      <p:pic>
        <p:nvPicPr>
          <p:cNvPr id="5" name="Image 1"/>
          <p:cNvPicPr>
            <a:picLocks noChangeAspect="1"/>
          </p:cNvPicPr>
          <p:nvPr/>
        </p:nvPicPr>
        <p:blipFill>
          <a:blip r:embed="rId3"/>
          <a:stretch>
            <a:fillRect/>
          </a:stretch>
        </p:blipFill>
        <p:spPr>
          <a:xfrm>
            <a:off x="5791200" y="1981200"/>
            <a:ext cx="3192016" cy="3138240"/>
          </a:xfrm>
          <a:prstGeom prst="rect">
            <a:avLst/>
          </a:prstGeom>
        </p:spPr>
      </p:pic>
    </p:spTree>
    <p:extLst>
      <p:ext uri="{BB962C8B-B14F-4D97-AF65-F5344CB8AC3E}">
        <p14:creationId xmlns:p14="http://schemas.microsoft.com/office/powerpoint/2010/main" val="1438386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604681" y="434975"/>
            <a:ext cx="7772400" cy="7932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TBOS-BT </a:t>
            </a:r>
            <a:r>
              <a:rPr lang="ru-RU" sz="3600" b="1" dirty="0" smtClean="0">
                <a:latin typeface="Arial" panose="020B0604020202020204" pitchFamily="34" charset="0"/>
                <a:cs typeface="Arial" panose="020B0604020202020204" pitchFamily="34" charset="0"/>
              </a:rPr>
              <a:t>в приложение</a:t>
            </a:r>
            <a:r>
              <a:rPr lang="en-US" sz="3600" b="1" dirty="0" smtClean="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Rain </a:t>
            </a:r>
            <a:r>
              <a:rPr lang="en-US" sz="3600" b="1" dirty="0" smtClean="0">
                <a:latin typeface="Arial" panose="020B0604020202020204" pitchFamily="34" charset="0"/>
                <a:cs typeface="Arial" panose="020B0604020202020204" pitchFamily="34" charset="0"/>
              </a:rPr>
              <a:t>Bird</a:t>
            </a:r>
            <a:endParaRPr lang="en-US"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2E048FA0-C01C-4AD1-BDE4-3C14B4BAF53C}"/>
              </a:ext>
            </a:extLst>
          </p:cNvPr>
          <p:cNvSpPr txBox="1"/>
          <p:nvPr/>
        </p:nvSpPr>
        <p:spPr>
          <a:xfrm>
            <a:off x="1451616" y="1688717"/>
            <a:ext cx="4949184" cy="892552"/>
          </a:xfrm>
          <a:prstGeom prst="rect">
            <a:avLst/>
          </a:prstGeom>
          <a:noFill/>
        </p:spPr>
        <p:txBody>
          <a:bodyPr wrap="square" rtlCol="0">
            <a:spAutoFit/>
          </a:bodyPr>
          <a:lstStyle/>
          <a:p>
            <a:r>
              <a:rPr lang="ru-RU" sz="2600" b="1" dirty="0" smtClean="0"/>
              <a:t>Настраивайте и управляйте вручную со смартфона</a:t>
            </a:r>
            <a:endParaRPr lang="en-US" sz="2600" b="1" dirty="0"/>
          </a:p>
        </p:txBody>
      </p:sp>
      <p:pic>
        <p:nvPicPr>
          <p:cNvPr id="10" name="Picture 9">
            <a:extLst>
              <a:ext uri="{FF2B5EF4-FFF2-40B4-BE49-F238E27FC236}">
                <a16:creationId xmlns="" xmlns:a16="http://schemas.microsoft.com/office/drawing/2014/main" id="{32BA7E17-AC2C-4EF8-A1D9-0A9DC1763B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7216" y="1708570"/>
            <a:ext cx="914400" cy="914400"/>
          </a:xfrm>
          <a:prstGeom prst="rect">
            <a:avLst/>
          </a:prstGeom>
        </p:spPr>
      </p:pic>
      <p:grpSp>
        <p:nvGrpSpPr>
          <p:cNvPr id="14" name="Group 13">
            <a:extLst>
              <a:ext uri="{FF2B5EF4-FFF2-40B4-BE49-F238E27FC236}">
                <a16:creationId xmlns="" xmlns:a16="http://schemas.microsoft.com/office/drawing/2014/main" id="{E98FCD12-FE3F-460B-8222-622E1243B8A3}"/>
              </a:ext>
            </a:extLst>
          </p:cNvPr>
          <p:cNvGrpSpPr/>
          <p:nvPr/>
        </p:nvGrpSpPr>
        <p:grpSpPr>
          <a:xfrm>
            <a:off x="2069307" y="2994010"/>
            <a:ext cx="2902794" cy="663891"/>
            <a:chOff x="2949647" y="5439481"/>
            <a:chExt cx="3472790" cy="758816"/>
          </a:xfrm>
        </p:grpSpPr>
        <p:sp>
          <p:nvSpPr>
            <p:cNvPr id="15" name="TextBox 14">
              <a:extLst>
                <a:ext uri="{FF2B5EF4-FFF2-40B4-BE49-F238E27FC236}">
                  <a16:creationId xmlns="" xmlns:a16="http://schemas.microsoft.com/office/drawing/2014/main" id="{856CFED8-F7FE-4948-86E0-FF702B013CF7}"/>
                </a:ext>
              </a:extLst>
            </p:cNvPr>
            <p:cNvSpPr txBox="1"/>
            <p:nvPr/>
          </p:nvSpPr>
          <p:spPr>
            <a:xfrm>
              <a:off x="3809226" y="5439481"/>
              <a:ext cx="2613211" cy="400110"/>
            </a:xfrm>
            <a:prstGeom prst="rect">
              <a:avLst/>
            </a:prstGeom>
            <a:noFill/>
          </p:spPr>
          <p:txBody>
            <a:bodyPr wrap="square" rtlCol="0">
              <a:spAutoFit/>
            </a:bodyPr>
            <a:lstStyle/>
            <a:p>
              <a:r>
                <a:rPr lang="en-US" sz="2000" b="1" dirty="0"/>
                <a:t>Rain Bird App</a:t>
              </a:r>
            </a:p>
          </p:txBody>
        </p:sp>
        <p:pic>
          <p:nvPicPr>
            <p:cNvPr id="17" name="Picture 16">
              <a:extLst>
                <a:ext uri="{FF2B5EF4-FFF2-40B4-BE49-F238E27FC236}">
                  <a16:creationId xmlns="" xmlns:a16="http://schemas.microsoft.com/office/drawing/2014/main" id="{10349AB9-A3D2-4D90-A690-955E69E438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9647" y="5466777"/>
              <a:ext cx="731520" cy="731520"/>
            </a:xfrm>
            <a:prstGeom prst="rect">
              <a:avLst/>
            </a:prstGeom>
          </p:spPr>
        </p:pic>
        <p:pic>
          <p:nvPicPr>
            <p:cNvPr id="18" name="Picture 17">
              <a:extLst>
                <a:ext uri="{FF2B5EF4-FFF2-40B4-BE49-F238E27FC236}">
                  <a16:creationId xmlns="" xmlns:a16="http://schemas.microsoft.com/office/drawing/2014/main" id="{15EBED54-6C45-435E-AEB4-122630E012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6926" y="5901993"/>
              <a:ext cx="1943099" cy="274320"/>
            </a:xfrm>
            <a:prstGeom prst="rect">
              <a:avLst/>
            </a:prstGeom>
          </p:spPr>
        </p:pic>
      </p:grpSp>
      <p:grpSp>
        <p:nvGrpSpPr>
          <p:cNvPr id="20" name="Group 5">
            <a:extLst>
              <a:ext uri="{FF2B5EF4-FFF2-40B4-BE49-F238E27FC236}">
                <a16:creationId xmlns="" xmlns:a16="http://schemas.microsoft.com/office/drawing/2014/main" id="{51ADAE58-6FC3-4BA3-8EC6-4B471A5885CE}"/>
              </a:ext>
            </a:extLst>
          </p:cNvPr>
          <p:cNvGrpSpPr/>
          <p:nvPr/>
        </p:nvGrpSpPr>
        <p:grpSpPr>
          <a:xfrm>
            <a:off x="6529137" y="1668846"/>
            <a:ext cx="2157663" cy="4459343"/>
            <a:chOff x="5784012" y="1028573"/>
            <a:chExt cx="2521876" cy="5212080"/>
          </a:xfrm>
        </p:grpSpPr>
        <p:pic>
          <p:nvPicPr>
            <p:cNvPr id="21" name="Picture 9">
              <a:extLst>
                <a:ext uri="{FF2B5EF4-FFF2-40B4-BE49-F238E27FC236}">
                  <a16:creationId xmlns="" xmlns:a16="http://schemas.microsoft.com/office/drawing/2014/main" id="{24BE5899-476C-4955-A6DB-3DD4BCE5444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84012" y="1028573"/>
              <a:ext cx="2521876" cy="5212080"/>
            </a:xfrm>
            <a:prstGeom prst="rect">
              <a:avLst/>
            </a:prstGeom>
          </p:spPr>
        </p:pic>
        <p:pic>
          <p:nvPicPr>
            <p:cNvPr id="23" name="Picture 4">
              <a:extLst>
                <a:ext uri="{FF2B5EF4-FFF2-40B4-BE49-F238E27FC236}">
                  <a16:creationId xmlns="" xmlns:a16="http://schemas.microsoft.com/office/drawing/2014/main" id="{8EEC807E-C983-48C3-BEFF-0C9EB3A79D5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937337" y="1609491"/>
              <a:ext cx="2247900" cy="4010025"/>
            </a:xfrm>
            <a:prstGeom prst="rect">
              <a:avLst/>
            </a:prstGeom>
          </p:spPr>
        </p:pic>
      </p:grpSp>
      <p:sp>
        <p:nvSpPr>
          <p:cNvPr id="24" name="Espace réservé du contenu 2"/>
          <p:cNvSpPr>
            <a:spLocks noGrp="1"/>
          </p:cNvSpPr>
          <p:nvPr>
            <p:ph idx="1"/>
          </p:nvPr>
        </p:nvSpPr>
        <p:spPr>
          <a:xfrm>
            <a:off x="241035" y="4094522"/>
            <a:ext cx="6076824" cy="2230077"/>
          </a:xfrm>
        </p:spPr>
        <p:txBody>
          <a:bodyPr/>
          <a:lstStyle/>
          <a:p>
            <a:r>
              <a:rPr lang="ru-RU" altLang="fr-FR" dirty="0" smtClean="0"/>
              <a:t>Одно приложение</a:t>
            </a:r>
            <a:endParaRPr lang="fr-FR" altLang="fr-FR" dirty="0" smtClean="0"/>
          </a:p>
          <a:p>
            <a:pPr lvl="1">
              <a:buFont typeface="Wingdings" panose="05000000000000000000" pitchFamily="2" charset="2"/>
              <a:buChar char="§"/>
            </a:pPr>
            <a:r>
              <a:rPr lang="ru-RU" altLang="fr-FR" dirty="0" smtClean="0"/>
              <a:t>Тоже, что и для</a:t>
            </a:r>
            <a:r>
              <a:rPr lang="fr-FR" altLang="fr-FR" dirty="0" smtClean="0"/>
              <a:t> LNK</a:t>
            </a:r>
            <a:r>
              <a:rPr lang="ru-RU" altLang="fr-FR" dirty="0" smtClean="0"/>
              <a:t> </a:t>
            </a:r>
            <a:r>
              <a:rPr lang="en-US" altLang="fr-FR" dirty="0" smtClean="0"/>
              <a:t>Wi-Fi</a:t>
            </a:r>
            <a:endParaRPr lang="fr-FR" altLang="fr-FR" dirty="0"/>
          </a:p>
          <a:p>
            <a:pPr lvl="1">
              <a:buFont typeface="Wingdings" panose="05000000000000000000" pitchFamily="2" charset="2"/>
              <a:buChar char="§"/>
            </a:pPr>
            <a:r>
              <a:rPr lang="ru-RU" altLang="fr-FR" dirty="0" smtClean="0"/>
              <a:t>Управляйте сотнями контроллеров разных моделей</a:t>
            </a:r>
            <a:endParaRPr lang="fr-FR" altLang="fr-FR" dirty="0" smtClean="0"/>
          </a:p>
          <a:p>
            <a:pPr lvl="1">
              <a:buFont typeface="Wingdings" panose="05000000000000000000" pitchFamily="2" charset="2"/>
              <a:buChar char="§"/>
            </a:pPr>
            <a:r>
              <a:rPr lang="ru-RU" altLang="fr-FR" dirty="0" smtClean="0"/>
              <a:t>Возможность создавать группы</a:t>
            </a:r>
            <a:endParaRPr lang="fr-FR" altLang="fr-FR" dirty="0" smtClean="0"/>
          </a:p>
        </p:txBody>
      </p:sp>
      <p:sp>
        <p:nvSpPr>
          <p:cNvPr id="5" name="ZoneTexte 4"/>
          <p:cNvSpPr txBox="1"/>
          <p:nvPr/>
        </p:nvSpPr>
        <p:spPr>
          <a:xfrm>
            <a:off x="7164288" y="4149080"/>
            <a:ext cx="561372" cy="184666"/>
          </a:xfrm>
          <a:prstGeom prst="rect">
            <a:avLst/>
          </a:prstGeom>
          <a:solidFill>
            <a:srgbClr val="FFFFFF"/>
          </a:solidFill>
        </p:spPr>
        <p:txBody>
          <a:bodyPr wrap="none" rtlCol="0">
            <a:spAutoFit/>
          </a:bodyPr>
          <a:lstStyle/>
          <a:p>
            <a:r>
              <a:rPr lang="fr-FR" sz="600" dirty="0" smtClean="0">
                <a:solidFill>
                  <a:schemeClr val="bg1">
                    <a:lumMod val="50000"/>
                  </a:schemeClr>
                </a:solidFill>
              </a:rPr>
              <a:t>ESP-</a:t>
            </a:r>
            <a:r>
              <a:rPr lang="fr-FR" sz="600" dirty="0" err="1" smtClean="0">
                <a:solidFill>
                  <a:schemeClr val="bg1">
                    <a:lumMod val="50000"/>
                  </a:schemeClr>
                </a:solidFill>
              </a:rPr>
              <a:t>RZXe</a:t>
            </a:r>
            <a:endParaRPr lang="fr-FR" sz="600" dirty="0">
              <a:solidFill>
                <a:schemeClr val="bg1">
                  <a:lumMod val="50000"/>
                </a:schemeClr>
              </a:solidFill>
            </a:endParaRPr>
          </a:p>
        </p:txBody>
      </p:sp>
      <p:pic>
        <p:nvPicPr>
          <p:cNvPr id="8" name="Image 7"/>
          <p:cNvPicPr>
            <a:picLocks noChangeAspect="1"/>
          </p:cNvPicPr>
          <p:nvPr/>
        </p:nvPicPr>
        <p:blipFill>
          <a:blip r:embed="rId8" cstate="print"/>
          <a:stretch>
            <a:fillRect/>
          </a:stretch>
        </p:blipFill>
        <p:spPr>
          <a:xfrm>
            <a:off x="7121171" y="3600185"/>
            <a:ext cx="604489" cy="562254"/>
          </a:xfrm>
          <a:prstGeom prst="rect">
            <a:avLst/>
          </a:prstGeom>
        </p:spPr>
      </p:pic>
    </p:spTree>
    <p:extLst>
      <p:ext uri="{BB962C8B-B14F-4D97-AF65-F5344CB8AC3E}">
        <p14:creationId xmlns:p14="http://schemas.microsoft.com/office/powerpoint/2010/main" val="4256272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
                                        <p:tgtEl>
                                          <p:spTgt spid="9"/>
                                        </p:tgtEl>
                                      </p:cBhvr>
                                    </p:animEffect>
                                  </p:childTnLst>
                                </p:cTn>
                              </p:par>
                            </p:childTnLst>
                          </p:cTn>
                        </p:par>
                        <p:par>
                          <p:cTn id="11" fill="hold">
                            <p:stCondLst>
                              <p:cond delay="1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
                                        <p:tgtEl>
                                          <p:spTgt spid="14"/>
                                        </p:tgtEl>
                                      </p:cBhvr>
                                    </p:animEffect>
                                  </p:childTnLst>
                                </p:cTn>
                              </p:par>
                            </p:childTnLst>
                          </p:cTn>
                        </p:par>
                        <p:par>
                          <p:cTn id="15" fill="hold">
                            <p:stCondLst>
                              <p:cond delay="2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81000"/>
            <a:ext cx="9144000" cy="9085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Bluetooth</a:t>
            </a:r>
            <a:endParaRPr lang="en-US" sz="36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 xmlns:a16="http://schemas.microsoft.com/office/drawing/2014/main" id="{20B73AC6-D8FC-4F69-A356-212C0938D3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8800" y="1782170"/>
            <a:ext cx="3120890" cy="2606723"/>
          </a:xfrm>
          <a:prstGeom prst="rect">
            <a:avLst/>
          </a:prstGeom>
        </p:spPr>
      </p:pic>
      <p:sp>
        <p:nvSpPr>
          <p:cNvPr id="8" name="TextBox 7">
            <a:extLst>
              <a:ext uri="{FF2B5EF4-FFF2-40B4-BE49-F238E27FC236}">
                <a16:creationId xmlns="" xmlns:a16="http://schemas.microsoft.com/office/drawing/2014/main" id="{B72601B0-FCE5-4821-8EA1-4C6D7B75E6E3}"/>
              </a:ext>
            </a:extLst>
          </p:cNvPr>
          <p:cNvSpPr txBox="1"/>
          <p:nvPr/>
        </p:nvSpPr>
        <p:spPr>
          <a:xfrm>
            <a:off x="1453169" y="1808840"/>
            <a:ext cx="3685551" cy="954107"/>
          </a:xfrm>
          <a:prstGeom prst="rect">
            <a:avLst/>
          </a:prstGeom>
          <a:noFill/>
        </p:spPr>
        <p:txBody>
          <a:bodyPr wrap="square" rtlCol="0">
            <a:spAutoFit/>
          </a:bodyPr>
          <a:lstStyle/>
          <a:p>
            <a:pPr algn="ctr"/>
            <a:r>
              <a:rPr lang="ru-RU" sz="2800" b="1" dirty="0" smtClean="0"/>
              <a:t>Максимальная дистанция 12 м</a:t>
            </a:r>
            <a:endParaRPr lang="en-US" sz="2800" b="1" dirty="0"/>
          </a:p>
        </p:txBody>
      </p:sp>
      <p:pic>
        <p:nvPicPr>
          <p:cNvPr id="9" name="Picture 8">
            <a:extLst>
              <a:ext uri="{FF2B5EF4-FFF2-40B4-BE49-F238E27FC236}">
                <a16:creationId xmlns="" xmlns:a16="http://schemas.microsoft.com/office/drawing/2014/main" id="{E4017E87-EBCC-4DEE-B482-A31B9E7B51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5439" y="1773100"/>
            <a:ext cx="914400" cy="914400"/>
          </a:xfrm>
          <a:prstGeom prst="rect">
            <a:avLst/>
          </a:prstGeom>
        </p:spPr>
      </p:pic>
      <p:pic>
        <p:nvPicPr>
          <p:cNvPr id="6" name="Image 5"/>
          <p:cNvPicPr>
            <a:picLocks noChangeAspect="1"/>
          </p:cNvPicPr>
          <p:nvPr/>
        </p:nvPicPr>
        <p:blipFill>
          <a:blip r:embed="rId5"/>
          <a:stretch>
            <a:fillRect/>
          </a:stretch>
        </p:blipFill>
        <p:spPr>
          <a:xfrm>
            <a:off x="971600" y="3478876"/>
            <a:ext cx="4032448" cy="2482755"/>
          </a:xfrm>
          <a:prstGeom prst="rect">
            <a:avLst/>
          </a:prstGeom>
        </p:spPr>
      </p:pic>
    </p:spTree>
    <p:extLst>
      <p:ext uri="{BB962C8B-B14F-4D97-AF65-F5344CB8AC3E}">
        <p14:creationId xmlns:p14="http://schemas.microsoft.com/office/powerpoint/2010/main" val="3459387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
                                        <p:tgtEl>
                                          <p:spTgt spid="9"/>
                                        </p:tgtEl>
                                      </p:cBhvr>
                                    </p:animEffec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436905"/>
            <a:ext cx="9144000" cy="9632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latin typeface="Arial" panose="020B0604020202020204" pitchFamily="34" charset="0"/>
                <a:cs typeface="Arial" panose="020B0604020202020204" pitchFamily="34" charset="0"/>
              </a:rPr>
              <a:t>Как это работает?</a:t>
            </a:r>
            <a:endParaRPr lang="en-US" sz="36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ABB83108-957F-4B28-8325-9E8CD0BB02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8235" y="2213852"/>
            <a:ext cx="1737360" cy="1737360"/>
          </a:xfrm>
          <a:prstGeom prst="rect">
            <a:avLst/>
          </a:prstGeom>
        </p:spPr>
      </p:pic>
      <p:pic>
        <p:nvPicPr>
          <p:cNvPr id="11" name="Picture 10">
            <a:extLst>
              <a:ext uri="{FF2B5EF4-FFF2-40B4-BE49-F238E27FC236}">
                <a16:creationId xmlns="" xmlns:a16="http://schemas.microsoft.com/office/drawing/2014/main" id="{CE5476A3-079F-40C9-B370-BCEF32FF2A1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13660" y="2207097"/>
            <a:ext cx="1737360" cy="1737360"/>
          </a:xfrm>
          <a:prstGeom prst="rect">
            <a:avLst/>
          </a:prstGeom>
        </p:spPr>
      </p:pic>
      <p:sp>
        <p:nvSpPr>
          <p:cNvPr id="2" name="TextBox 1">
            <a:extLst>
              <a:ext uri="{FF2B5EF4-FFF2-40B4-BE49-F238E27FC236}">
                <a16:creationId xmlns="" xmlns:a16="http://schemas.microsoft.com/office/drawing/2014/main" id="{7DD3F3E8-F326-4C57-9923-6CAB8FAEE158}"/>
              </a:ext>
            </a:extLst>
          </p:cNvPr>
          <p:cNvSpPr txBox="1"/>
          <p:nvPr/>
        </p:nvSpPr>
        <p:spPr>
          <a:xfrm>
            <a:off x="206317" y="4336263"/>
            <a:ext cx="2103120" cy="830997"/>
          </a:xfrm>
          <a:prstGeom prst="rect">
            <a:avLst/>
          </a:prstGeom>
          <a:noFill/>
        </p:spPr>
        <p:txBody>
          <a:bodyPr wrap="square" rtlCol="0">
            <a:spAutoFit/>
          </a:bodyPr>
          <a:lstStyle/>
          <a:p>
            <a:pPr algn="ctr">
              <a:defRPr/>
            </a:pPr>
            <a:r>
              <a:rPr lang="ru-RU" sz="2400" dirty="0"/>
              <a:t>Загрузите приложение</a:t>
            </a:r>
            <a:endParaRPr lang="fr-FR" altLang="fr-FR" sz="2400" kern="0" dirty="0"/>
          </a:p>
        </p:txBody>
      </p:sp>
      <p:sp>
        <p:nvSpPr>
          <p:cNvPr id="12" name="TextBox 11">
            <a:extLst>
              <a:ext uri="{FF2B5EF4-FFF2-40B4-BE49-F238E27FC236}">
                <a16:creationId xmlns="" xmlns:a16="http://schemas.microsoft.com/office/drawing/2014/main" id="{44B0A4AC-2934-4185-95F0-17E8A405D0B0}"/>
              </a:ext>
            </a:extLst>
          </p:cNvPr>
          <p:cNvSpPr txBox="1"/>
          <p:nvPr/>
        </p:nvSpPr>
        <p:spPr>
          <a:xfrm>
            <a:off x="2619604" y="4337580"/>
            <a:ext cx="2079141" cy="830997"/>
          </a:xfrm>
          <a:prstGeom prst="rect">
            <a:avLst/>
          </a:prstGeom>
          <a:noFill/>
        </p:spPr>
        <p:txBody>
          <a:bodyPr wrap="square" rtlCol="0">
            <a:spAutoFit/>
          </a:bodyPr>
          <a:lstStyle/>
          <a:p>
            <a:r>
              <a:rPr lang="ru-RU" sz="2400" dirty="0" smtClean="0"/>
              <a:t>Установите контроллер</a:t>
            </a:r>
            <a:endParaRPr lang="en-US" sz="2400" dirty="0"/>
          </a:p>
        </p:txBody>
      </p:sp>
      <p:pic>
        <p:nvPicPr>
          <p:cNvPr id="3" name="Picture 2">
            <a:extLst>
              <a:ext uri="{FF2B5EF4-FFF2-40B4-BE49-F238E27FC236}">
                <a16:creationId xmlns="" xmlns:a16="http://schemas.microsoft.com/office/drawing/2014/main" id="{2CE2AFC8-9F34-46AD-B6AE-23F71CE329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1592" y="2207097"/>
            <a:ext cx="1737360" cy="1737360"/>
          </a:xfrm>
          <a:prstGeom prst="rect">
            <a:avLst/>
          </a:prstGeom>
        </p:spPr>
      </p:pic>
      <p:pic>
        <p:nvPicPr>
          <p:cNvPr id="8" name="Picture 7">
            <a:extLst>
              <a:ext uri="{FF2B5EF4-FFF2-40B4-BE49-F238E27FC236}">
                <a16:creationId xmlns="" xmlns:a16="http://schemas.microsoft.com/office/drawing/2014/main" id="{C557286B-82CC-4048-A9C1-1BE8D6EA50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20262" y="2168579"/>
            <a:ext cx="1737360" cy="1737360"/>
          </a:xfrm>
          <a:prstGeom prst="rect">
            <a:avLst/>
          </a:prstGeom>
        </p:spPr>
      </p:pic>
      <p:sp>
        <p:nvSpPr>
          <p:cNvPr id="9" name="Rectangle 8">
            <a:extLst>
              <a:ext uri="{FF2B5EF4-FFF2-40B4-BE49-F238E27FC236}">
                <a16:creationId xmlns="" xmlns:a16="http://schemas.microsoft.com/office/drawing/2014/main" id="{458035EF-F8A1-4B42-81E5-4C3D07C4E82D}"/>
              </a:ext>
            </a:extLst>
          </p:cNvPr>
          <p:cNvSpPr/>
          <p:nvPr/>
        </p:nvSpPr>
        <p:spPr>
          <a:xfrm>
            <a:off x="4644487" y="4336263"/>
            <a:ext cx="2375775" cy="1200329"/>
          </a:xfrm>
          <a:prstGeom prst="rect">
            <a:avLst/>
          </a:prstGeom>
        </p:spPr>
        <p:txBody>
          <a:bodyPr wrap="square">
            <a:spAutoFit/>
          </a:bodyPr>
          <a:lstStyle/>
          <a:p>
            <a:pPr algn="ctr"/>
            <a:r>
              <a:rPr lang="ru-RU" sz="2400" dirty="0" smtClean="0"/>
              <a:t>Подключитесь и настройте </a:t>
            </a:r>
            <a:r>
              <a:rPr lang="ru-RU" sz="2400" dirty="0"/>
              <a:t>к</a:t>
            </a:r>
            <a:r>
              <a:rPr lang="ru-RU" sz="2400" dirty="0" smtClean="0"/>
              <a:t>онтроллер</a:t>
            </a:r>
            <a:endParaRPr lang="en-US" sz="2400" dirty="0"/>
          </a:p>
        </p:txBody>
      </p:sp>
      <p:sp>
        <p:nvSpPr>
          <p:cNvPr id="10" name="Rectangle 9">
            <a:extLst>
              <a:ext uri="{FF2B5EF4-FFF2-40B4-BE49-F238E27FC236}">
                <a16:creationId xmlns="" xmlns:a16="http://schemas.microsoft.com/office/drawing/2014/main" id="{811C08DF-CE14-4A63-9457-04663B442F4A}"/>
              </a:ext>
            </a:extLst>
          </p:cNvPr>
          <p:cNvSpPr/>
          <p:nvPr/>
        </p:nvSpPr>
        <p:spPr>
          <a:xfrm>
            <a:off x="7049035" y="4336263"/>
            <a:ext cx="1818896" cy="461665"/>
          </a:xfrm>
          <a:prstGeom prst="rect">
            <a:avLst/>
          </a:prstGeom>
        </p:spPr>
        <p:txBody>
          <a:bodyPr wrap="none">
            <a:spAutoFit/>
          </a:bodyPr>
          <a:lstStyle/>
          <a:p>
            <a:pPr algn="ctr"/>
            <a:r>
              <a:rPr lang="ru-RU" sz="2400" dirty="0" smtClean="0"/>
              <a:t>Поливайте!</a:t>
            </a:r>
            <a:endParaRPr lang="en-US" sz="2400" dirty="0"/>
          </a:p>
        </p:txBody>
      </p:sp>
    </p:spTree>
    <p:custDataLst>
      <p:tags r:id="rId1"/>
    </p:custDataLst>
    <p:extLst>
      <p:ext uri="{BB962C8B-B14F-4D97-AF65-F5344CB8AC3E}">
        <p14:creationId xmlns:p14="http://schemas.microsoft.com/office/powerpoint/2010/main" val="2652014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39622" y="999778"/>
            <a:ext cx="6076528" cy="1024662"/>
          </a:xfrm>
        </p:spPr>
        <p:txBody>
          <a:bodyPr/>
          <a:lstStyle/>
          <a:p>
            <a:r>
              <a:rPr lang="ru-RU" altLang="en-US" sz="4400" dirty="0" smtClean="0"/>
              <a:t>Практическая часть</a:t>
            </a:r>
            <a:r>
              <a:rPr lang="pl-PL" altLang="en-US" sz="4400" dirty="0" smtClean="0"/>
              <a:t> </a:t>
            </a:r>
            <a:endParaRPr lang="en-US" altLang="en-US" sz="4400" dirty="0" smtClean="0"/>
          </a:p>
        </p:txBody>
      </p:sp>
      <p:sp>
        <p:nvSpPr>
          <p:cNvPr id="2" name="Prostokąt 1"/>
          <p:cNvSpPr/>
          <p:nvPr/>
        </p:nvSpPr>
        <p:spPr>
          <a:xfrm>
            <a:off x="1300706" y="2005390"/>
            <a:ext cx="5958619" cy="523220"/>
          </a:xfrm>
          <a:prstGeom prst="rect">
            <a:avLst/>
          </a:prstGeom>
        </p:spPr>
        <p:txBody>
          <a:bodyPr wrap="none">
            <a:spAutoFit/>
          </a:bodyPr>
          <a:lstStyle/>
          <a:p>
            <a:r>
              <a:rPr lang="ru-RU" altLang="en-US" sz="2800" dirty="0" smtClean="0"/>
              <a:t>КОНТРОЛЛЕР </a:t>
            </a:r>
            <a:r>
              <a:rPr lang="en-GB" altLang="en-US" sz="2800" dirty="0" smtClean="0"/>
              <a:t>TBOS BLUETOOTH</a:t>
            </a:r>
            <a:endParaRPr lang="pl-PL" sz="2800" dirty="0"/>
          </a:p>
        </p:txBody>
      </p:sp>
      <p:pic>
        <p:nvPicPr>
          <p:cNvPr id="4" name="Picture 32">
            <a:extLst>
              <a:ext uri="{FF2B5EF4-FFF2-40B4-BE49-F238E27FC236}">
                <a16:creationId xmlns="" xmlns:a16="http://schemas.microsoft.com/office/drawing/2014/main" id="{AA7F64BE-53F0-4182-A183-01385A9CD5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7330" y="2924944"/>
            <a:ext cx="1937291" cy="2846525"/>
          </a:xfrm>
          <a:prstGeom prst="rect">
            <a:avLst/>
          </a:prstGeom>
        </p:spPr>
      </p:pic>
      <p:pic>
        <p:nvPicPr>
          <p:cNvPr id="7" name="Picture 2">
            <a:extLst>
              <a:ext uri="{FF2B5EF4-FFF2-40B4-BE49-F238E27FC236}">
                <a16:creationId xmlns="" xmlns:a16="http://schemas.microsoft.com/office/drawing/2014/main" id="{2CE2AFC8-9F34-46AD-B6AE-23F71CE329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2120" y="3212976"/>
            <a:ext cx="1737360" cy="1737360"/>
          </a:xfrm>
          <a:prstGeom prst="rect">
            <a:avLst/>
          </a:prstGeom>
        </p:spPr>
      </p:pic>
      <p:pic>
        <p:nvPicPr>
          <p:cNvPr id="8" name="Picture 6">
            <a:extLst>
              <a:ext uri="{FF2B5EF4-FFF2-40B4-BE49-F238E27FC236}">
                <a16:creationId xmlns="" xmlns:a16="http://schemas.microsoft.com/office/drawing/2014/main" id="{ABB83108-957F-4B28-8325-9E8CD0BB02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6221" y="3200956"/>
            <a:ext cx="1737360" cy="1737360"/>
          </a:xfrm>
          <a:prstGeom prst="rect">
            <a:avLst/>
          </a:prstGeom>
        </p:spPr>
      </p:pic>
    </p:spTree>
    <p:extLst>
      <p:ext uri="{BB962C8B-B14F-4D97-AF65-F5344CB8AC3E}">
        <p14:creationId xmlns:p14="http://schemas.microsoft.com/office/powerpoint/2010/main" val="5091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2" y="527604"/>
            <a:ext cx="7486269" cy="871373"/>
          </a:xfrm>
        </p:spPr>
        <p:txBody>
          <a:bodyPr>
            <a:normAutofit fontScale="90000"/>
          </a:bodyPr>
          <a:lstStyle/>
          <a:p>
            <a:r>
              <a:rPr lang="ru-RU" sz="3600" dirty="0" smtClean="0">
                <a:latin typeface="Arial" panose="020B0604020202020204" pitchFamily="34" charset="0"/>
                <a:cs typeface="Arial" panose="020B0604020202020204" pitchFamily="34" charset="0"/>
              </a:rPr>
              <a:t>Скачайте и установите приложение </a:t>
            </a:r>
            <a:r>
              <a:rPr lang="pl-PL" sz="3600" dirty="0" smtClean="0">
                <a:latin typeface="Arial" panose="020B0604020202020204" pitchFamily="34" charset="0"/>
                <a:cs typeface="Arial" panose="020B0604020202020204" pitchFamily="34" charset="0"/>
              </a:rPr>
              <a:t>Rain Bird</a:t>
            </a:r>
            <a:endParaRPr lang="en-US" sz="3600" dirty="0">
              <a:latin typeface="Arial" panose="020B0604020202020204" pitchFamily="34" charset="0"/>
              <a:cs typeface="Arial" panose="020B0604020202020204" pitchFamily="34" charset="0"/>
            </a:endParaRPr>
          </a:p>
        </p:txBody>
      </p:sp>
      <p:sp>
        <p:nvSpPr>
          <p:cNvPr id="7" name="Title 7"/>
          <p:cNvSpPr txBox="1">
            <a:spLocks/>
          </p:cNvSpPr>
          <p:nvPr/>
        </p:nvSpPr>
        <p:spPr>
          <a:xfrm>
            <a:off x="414848" y="3933056"/>
            <a:ext cx="5792430" cy="24248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2AC1A13C-035F-4A3D-9E99-93F8EF969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9219" y="1519566"/>
            <a:ext cx="2364011" cy="4800097"/>
          </a:xfrm>
          <a:prstGeom prst="rect">
            <a:avLst/>
          </a:prstGeom>
        </p:spPr>
      </p:pic>
      <p:pic>
        <p:nvPicPr>
          <p:cNvPr id="14" name="Picture 6">
            <a:extLst>
              <a:ext uri="{FF2B5EF4-FFF2-40B4-BE49-F238E27FC236}">
                <a16:creationId xmlns="" xmlns:a16="http://schemas.microsoft.com/office/drawing/2014/main" id="{ABB83108-957F-4B28-8325-9E8CD0BB02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0178" y="1527921"/>
            <a:ext cx="1737360" cy="1737360"/>
          </a:xfrm>
          <a:prstGeom prst="rect">
            <a:avLst/>
          </a:prstGeom>
        </p:spPr>
      </p:pic>
      <p:grpSp>
        <p:nvGrpSpPr>
          <p:cNvPr id="17" name="Group 13">
            <a:extLst>
              <a:ext uri="{FF2B5EF4-FFF2-40B4-BE49-F238E27FC236}">
                <a16:creationId xmlns="" xmlns:a16="http://schemas.microsoft.com/office/drawing/2014/main" id="{E98FCD12-FE3F-460B-8222-622E1243B8A3}"/>
              </a:ext>
            </a:extLst>
          </p:cNvPr>
          <p:cNvGrpSpPr/>
          <p:nvPr/>
        </p:nvGrpSpPr>
        <p:grpSpPr>
          <a:xfrm>
            <a:off x="782608" y="3797675"/>
            <a:ext cx="2902794" cy="663891"/>
            <a:chOff x="2949647" y="5439481"/>
            <a:chExt cx="3472790" cy="758816"/>
          </a:xfrm>
        </p:grpSpPr>
        <p:sp>
          <p:nvSpPr>
            <p:cNvPr id="18" name="TextBox 14">
              <a:extLst>
                <a:ext uri="{FF2B5EF4-FFF2-40B4-BE49-F238E27FC236}">
                  <a16:creationId xmlns="" xmlns:a16="http://schemas.microsoft.com/office/drawing/2014/main" id="{856CFED8-F7FE-4948-86E0-FF702B013CF7}"/>
                </a:ext>
              </a:extLst>
            </p:cNvPr>
            <p:cNvSpPr txBox="1"/>
            <p:nvPr/>
          </p:nvSpPr>
          <p:spPr>
            <a:xfrm>
              <a:off x="3809226" y="5439481"/>
              <a:ext cx="2613211" cy="400110"/>
            </a:xfrm>
            <a:prstGeom prst="rect">
              <a:avLst/>
            </a:prstGeom>
            <a:noFill/>
          </p:spPr>
          <p:txBody>
            <a:bodyPr wrap="square" rtlCol="0">
              <a:spAutoFit/>
            </a:bodyPr>
            <a:lstStyle/>
            <a:p>
              <a:r>
                <a:rPr lang="en-US" sz="2000" b="1" dirty="0"/>
                <a:t>Rain Bird App</a:t>
              </a:r>
            </a:p>
          </p:txBody>
        </p:sp>
        <p:pic>
          <p:nvPicPr>
            <p:cNvPr id="19" name="Picture 16">
              <a:extLst>
                <a:ext uri="{FF2B5EF4-FFF2-40B4-BE49-F238E27FC236}">
                  <a16:creationId xmlns="" xmlns:a16="http://schemas.microsoft.com/office/drawing/2014/main" id="{10349AB9-A3D2-4D90-A690-955E69E438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9647" y="5466777"/>
              <a:ext cx="731520" cy="731520"/>
            </a:xfrm>
            <a:prstGeom prst="rect">
              <a:avLst/>
            </a:prstGeom>
          </p:spPr>
        </p:pic>
        <p:pic>
          <p:nvPicPr>
            <p:cNvPr id="20" name="Picture 17">
              <a:extLst>
                <a:ext uri="{FF2B5EF4-FFF2-40B4-BE49-F238E27FC236}">
                  <a16:creationId xmlns="" xmlns:a16="http://schemas.microsoft.com/office/drawing/2014/main" id="{15EBED54-6C45-435E-AEB4-122630E012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6926" y="5901993"/>
              <a:ext cx="1943099" cy="274320"/>
            </a:xfrm>
            <a:prstGeom prst="rect">
              <a:avLst/>
            </a:prstGeom>
          </p:spPr>
        </p:pic>
      </p:grpSp>
      <p:sp>
        <p:nvSpPr>
          <p:cNvPr id="22" name="TextBox 14">
            <a:extLst>
              <a:ext uri="{FF2B5EF4-FFF2-40B4-BE49-F238E27FC236}">
                <a16:creationId xmlns="" xmlns:a16="http://schemas.microsoft.com/office/drawing/2014/main" id="{856CFED8-F7FE-4948-86E0-FF702B013CF7}"/>
              </a:ext>
            </a:extLst>
          </p:cNvPr>
          <p:cNvSpPr txBox="1"/>
          <p:nvPr/>
        </p:nvSpPr>
        <p:spPr>
          <a:xfrm>
            <a:off x="646907" y="4799933"/>
            <a:ext cx="3133005" cy="1231106"/>
          </a:xfrm>
          <a:prstGeom prst="rect">
            <a:avLst/>
          </a:prstGeom>
          <a:noFill/>
        </p:spPr>
        <p:txBody>
          <a:bodyPr wrap="square" rtlCol="0">
            <a:spAutoFit/>
          </a:bodyPr>
          <a:lstStyle/>
          <a:p>
            <a:r>
              <a:rPr lang="ru-RU" sz="1400" b="1" i="1" dirty="0" smtClean="0"/>
              <a:t>Минимальные требования</a:t>
            </a:r>
            <a:r>
              <a:rPr lang="pl-PL" sz="1400" b="1" i="1" dirty="0" smtClean="0"/>
              <a:t>:</a:t>
            </a:r>
            <a:endParaRPr lang="pl-PL" sz="1400" b="1" i="1" dirty="0"/>
          </a:p>
          <a:p>
            <a:r>
              <a:rPr lang="pl-PL" sz="2000" b="1" dirty="0" smtClean="0"/>
              <a:t>Android 4.4 (KitKat)</a:t>
            </a:r>
          </a:p>
          <a:p>
            <a:r>
              <a:rPr lang="pl-PL" sz="2000" b="1" dirty="0" smtClean="0"/>
              <a:t>Apple iOS 8 </a:t>
            </a:r>
          </a:p>
          <a:p>
            <a:endParaRPr lang="en-US" sz="2000" b="1" dirty="0"/>
          </a:p>
        </p:txBody>
      </p:sp>
      <p:pic>
        <p:nvPicPr>
          <p:cNvPr id="27" name="Obraz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9447" y="1981268"/>
            <a:ext cx="2064564" cy="4129126"/>
          </a:xfrm>
          <a:prstGeom prst="rect">
            <a:avLst/>
          </a:prstGeom>
        </p:spPr>
      </p:pic>
    </p:spTree>
    <p:extLst>
      <p:ext uri="{BB962C8B-B14F-4D97-AF65-F5344CB8AC3E}">
        <p14:creationId xmlns:p14="http://schemas.microsoft.com/office/powerpoint/2010/main" val="4139688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
                                        <p:tgtEl>
                                          <p:spTgt spid="7">
                                            <p:txEl>
                                              <p:pRg st="0" end="0"/>
                                            </p:txEl>
                                          </p:spTgt>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07 Rain Bird PPT Master (2)">
  <a:themeElements>
    <a:clrScheme name="2007 Rain Bird PPT Master (2) 13">
      <a:dk1>
        <a:srgbClr val="000000"/>
      </a:dk1>
      <a:lt1>
        <a:srgbClr val="FFFFFF"/>
      </a:lt1>
      <a:dk2>
        <a:srgbClr val="000000"/>
      </a:dk2>
      <a:lt2>
        <a:srgbClr val="808080"/>
      </a:lt2>
      <a:accent1>
        <a:srgbClr val="E6DFD4"/>
      </a:accent1>
      <a:accent2>
        <a:srgbClr val="756340"/>
      </a:accent2>
      <a:accent3>
        <a:srgbClr val="FFFFFF"/>
      </a:accent3>
      <a:accent4>
        <a:srgbClr val="000000"/>
      </a:accent4>
      <a:accent5>
        <a:srgbClr val="F0ECE6"/>
      </a:accent5>
      <a:accent6>
        <a:srgbClr val="695939"/>
      </a:accent6>
      <a:hlink>
        <a:srgbClr val="C7D4A5"/>
      </a:hlink>
      <a:folHlink>
        <a:srgbClr val="006439"/>
      </a:folHlink>
    </a:clrScheme>
    <a:fontScheme name="2007 Rain Bird PPT Master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 Rain Bird PPT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 Rain Bird PPT Master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 Rain Bird PPT Master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 Rain Bird PPT Master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 Rain Bird PPT Master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 Rain Bird PPT Master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 Rain Bird PPT Master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 Rain Bird PPT Master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 Rain Bird PPT Master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 Rain Bird PPT Master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 Rain Bird PPT Master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 Rain Bird PPT Master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7 Rain Bird PPT Master (2) 13">
        <a:dk1>
          <a:srgbClr val="000000"/>
        </a:dk1>
        <a:lt1>
          <a:srgbClr val="FFFFFF"/>
        </a:lt1>
        <a:dk2>
          <a:srgbClr val="000000"/>
        </a:dk2>
        <a:lt2>
          <a:srgbClr val="808080"/>
        </a:lt2>
        <a:accent1>
          <a:srgbClr val="E6DFD4"/>
        </a:accent1>
        <a:accent2>
          <a:srgbClr val="756340"/>
        </a:accent2>
        <a:accent3>
          <a:srgbClr val="FFFFFF"/>
        </a:accent3>
        <a:accent4>
          <a:srgbClr val="000000"/>
        </a:accent4>
        <a:accent5>
          <a:srgbClr val="F0ECE6"/>
        </a:accent5>
        <a:accent6>
          <a:srgbClr val="695939"/>
        </a:accent6>
        <a:hlink>
          <a:srgbClr val="C7D4A5"/>
        </a:hlink>
        <a:folHlink>
          <a:srgbClr val="0064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1582</Words>
  <Application>Microsoft Office PowerPoint</Application>
  <PresentationFormat>Экран (4:3)</PresentationFormat>
  <Paragraphs>143</Paragraphs>
  <Slides>16</Slides>
  <Notes>14</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Тема Office</vt:lpstr>
      <vt:lpstr>2007 Rain Bird PPT Master (2)</vt:lpstr>
      <vt:lpstr>Новый 9V-battery контроллер совместимый с Wi-Fi модулем   TBOS-BT</vt:lpstr>
      <vt:lpstr>Презентация PowerPoint</vt:lpstr>
      <vt:lpstr>Презентация PowerPoint</vt:lpstr>
      <vt:lpstr>Что нового в TBOS-BT?</vt:lpstr>
      <vt:lpstr>Презентация PowerPoint</vt:lpstr>
      <vt:lpstr>Презентация PowerPoint</vt:lpstr>
      <vt:lpstr>Презентация PowerPoint</vt:lpstr>
      <vt:lpstr>Практическая часть </vt:lpstr>
      <vt:lpstr>Скачайте и установите приложение Rain Bird</vt:lpstr>
      <vt:lpstr>Подключите TBOS BT</vt:lpstr>
      <vt:lpstr>Настройте контроллер и запустите вручную</vt:lpstr>
      <vt:lpstr>Настройте программы и сохраните</vt:lpstr>
      <vt:lpstr>Водный Бюджет, время запуска и продолжительность полива</vt:lpstr>
      <vt:lpstr>Сезонные настройки и задержка полива</vt:lpstr>
      <vt:lpstr>Установите пароль</vt:lpstr>
      <vt:lpstr>Дайте название контроллеру и клапанам</vt:lpstr>
    </vt:vector>
  </TitlesOfParts>
  <Company>ЧТУП "Суперсистема"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Новый 9V-battery контроллер совместимый с Wi-Fi модулем   TBOS-BT</dc:title>
  <dc:creator>Павел</dc:creator>
  <cp:lastModifiedBy>Павел</cp:lastModifiedBy>
  <cp:revision>1</cp:revision>
  <dcterms:created xsi:type="dcterms:W3CDTF">2019-02-13T09:33:09Z</dcterms:created>
  <dcterms:modified xsi:type="dcterms:W3CDTF">2019-02-13T09:35:19Z</dcterms:modified>
</cp:coreProperties>
</file>